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media/image1.png" ContentType="image/png"/>
  <Override PartName="/ppt/media/image2.png" ContentType="image/png"/>
  <Override PartName="/ppt/slideLayouts/slideLayout3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_rels/slideLayout31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2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20.xml.rels" ContentType="application/vnd.openxmlformats-package.relationships+xml"/>
  <Override PartName="/ppt/slides/_rels/slide3.xml.rels" ContentType="application/vnd.openxmlformats-package.relationships+xml"/>
  <Override PartName="/ppt/slides/_rels/slide21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20" Type="http://schemas.openxmlformats.org/officeDocument/2006/relationships/slide" Target="slides/slide16.xml"/><Relationship Id="rId21" Type="http://schemas.openxmlformats.org/officeDocument/2006/relationships/slide" Target="slides/slide17.xml"/><Relationship Id="rId22" Type="http://schemas.openxmlformats.org/officeDocument/2006/relationships/slide" Target="slides/slide18.xml"/><Relationship Id="rId23" Type="http://schemas.openxmlformats.org/officeDocument/2006/relationships/slide" Target="slides/slide19.xml"/><Relationship Id="rId24" Type="http://schemas.openxmlformats.org/officeDocument/2006/relationships/slide" Target="slides/slide20.xml"/><Relationship Id="rId25" Type="http://schemas.openxmlformats.org/officeDocument/2006/relationships/slide" Target="slides/slide21.xml"/><Relationship Id="rId26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9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05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0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09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1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1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13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16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1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1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2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4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5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6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7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8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36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720" cy="6858720"/>
          </a:xfrm>
          <a:prstGeom prst="straightConnector1">
            <a:avLst/>
          </a:prstGeom>
          <a:ln w="76200">
            <a:solidFill>
              <a:srgbClr val="00b050"/>
            </a:solidFill>
            <a:round/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812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4400" y="0"/>
            <a:ext cx="1209600" cy="324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99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9080" cy="324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8760" cy="35928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Connecteur droit 7"/>
          <p:cNvCxnSpPr/>
          <p:nvPr/>
        </p:nvCxnSpPr>
        <p:spPr>
          <a:xfrm flipV="1">
            <a:off x="0" y="0"/>
            <a:ext cx="720" cy="6858720"/>
          </a:xfrm>
          <a:prstGeom prst="straightConnector1">
            <a:avLst/>
          </a:prstGeom>
          <a:ln w="76200">
            <a:solidFill>
              <a:srgbClr val="00b050"/>
            </a:solidFill>
            <a:round/>
          </a:ln>
        </p:spPr>
      </p:cxnSp>
      <p:sp>
        <p:nvSpPr>
          <p:cNvPr id="44" name="ZoneTexte 8"/>
          <p:cNvSpPr/>
          <p:nvPr/>
        </p:nvSpPr>
        <p:spPr>
          <a:xfrm>
            <a:off x="39240" y="346320"/>
            <a:ext cx="84812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7934400" y="0"/>
            <a:ext cx="1209600" cy="324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99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46" name="Rectangle 10"/>
          <p:cNvSpPr/>
          <p:nvPr/>
        </p:nvSpPr>
        <p:spPr>
          <a:xfrm>
            <a:off x="39240" y="0"/>
            <a:ext cx="7849080" cy="324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7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8760" cy="359280"/>
          </a:xfrm>
          <a:prstGeom prst="rect">
            <a:avLst/>
          </a:prstGeom>
          <a:ln w="0">
            <a:noFill/>
          </a:ln>
        </p:spPr>
      </p:pic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6" name="Connecteur droit 7"/>
          <p:cNvCxnSpPr/>
          <p:nvPr/>
        </p:nvCxnSpPr>
        <p:spPr>
          <a:xfrm flipV="1">
            <a:off x="0" y="0"/>
            <a:ext cx="720" cy="6858720"/>
          </a:xfrm>
          <a:prstGeom prst="straightConnector1">
            <a:avLst/>
          </a:prstGeom>
          <a:ln w="76200">
            <a:solidFill>
              <a:srgbClr val="00b050"/>
            </a:solidFill>
            <a:round/>
          </a:ln>
        </p:spPr>
      </p:cxnSp>
      <p:sp>
        <p:nvSpPr>
          <p:cNvPr id="87" name="ZoneTexte 8"/>
          <p:cNvSpPr/>
          <p:nvPr/>
        </p:nvSpPr>
        <p:spPr>
          <a:xfrm>
            <a:off x="39240" y="346320"/>
            <a:ext cx="84812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88" name="Rectangle 9"/>
          <p:cNvSpPr/>
          <p:nvPr/>
        </p:nvSpPr>
        <p:spPr>
          <a:xfrm>
            <a:off x="7934400" y="0"/>
            <a:ext cx="1209600" cy="324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99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89" name="Rectangle 10"/>
          <p:cNvSpPr/>
          <p:nvPr/>
        </p:nvSpPr>
        <p:spPr>
          <a:xfrm>
            <a:off x="39240" y="0"/>
            <a:ext cx="7849080" cy="324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90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8760" cy="359280"/>
          </a:xfrm>
          <a:prstGeom prst="rect">
            <a:avLst/>
          </a:prstGeom>
          <a:ln w="0">
            <a:noFill/>
          </a:ln>
        </p:spPr>
      </p:pic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Rectangle 19"/>
          <p:cNvSpPr/>
          <p:nvPr/>
        </p:nvSpPr>
        <p:spPr>
          <a:xfrm>
            <a:off x="0" y="330120"/>
            <a:ext cx="9143280" cy="652716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0" name="ZoneTexte 13"/>
          <p:cNvSpPr/>
          <p:nvPr/>
        </p:nvSpPr>
        <p:spPr>
          <a:xfrm>
            <a:off x="2063880" y="3009960"/>
            <a:ext cx="5015880" cy="2039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CE2 : Je sais multiplier en décomposant.</a:t>
            </a:r>
            <a:endParaRPr b="0" lang="fr-FR" sz="3200" spc="-1" strike="noStrike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CM1 : Je sais diviser un nombre décimal par 10.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131" name="Image 14" descr=""/>
          <p:cNvPicPr/>
          <p:nvPr/>
        </p:nvPicPr>
        <p:blipFill>
          <a:blip r:embed="rId1"/>
          <a:stretch/>
        </p:blipFill>
        <p:spPr>
          <a:xfrm>
            <a:off x="3654360" y="571320"/>
            <a:ext cx="1834560" cy="12654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PlaceHolder 1"/>
          <p:cNvSpPr>
            <a:spLocks noGrp="1"/>
          </p:cNvSpPr>
          <p:nvPr>
            <p:ph type="title"/>
          </p:nvPr>
        </p:nvSpPr>
        <p:spPr>
          <a:xfrm>
            <a:off x="4500000" y="360000"/>
            <a:ext cx="197964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Observe.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42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23" name="ZoneTexte 16"/>
          <p:cNvSpPr/>
          <p:nvPr/>
        </p:nvSpPr>
        <p:spPr>
          <a:xfrm>
            <a:off x="5760000" y="901080"/>
            <a:ext cx="1743480" cy="790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128 ÷ 10 = </a:t>
            </a: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424" name="ZoneTexte 17"/>
          <p:cNvSpPr/>
          <p:nvPr/>
        </p:nvSpPr>
        <p:spPr>
          <a:xfrm>
            <a:off x="4680000" y="4475880"/>
            <a:ext cx="4463640" cy="1644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100" spc="-1" strike="noStrike">
                <a:solidFill>
                  <a:srgbClr val="000000"/>
                </a:solidFill>
                <a:latin typeface="Calibri"/>
                <a:ea typeface="DejaVu Sans"/>
              </a:rPr>
              <a:t>Les centaines deviennent des dizaines.</a:t>
            </a:r>
            <a:endParaRPr b="0" lang="fr-FR" sz="21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2100" spc="-1" strike="noStrike">
                <a:solidFill>
                  <a:srgbClr val="000000"/>
                </a:solidFill>
                <a:latin typeface="Calibri"/>
                <a:ea typeface="DejaVu Sans"/>
              </a:rPr>
              <a:t>Les dizaines deviennent des unités.</a:t>
            </a:r>
            <a:endParaRPr b="0" lang="fr-FR" sz="21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2100" spc="-1" strike="noStrike">
                <a:solidFill>
                  <a:srgbClr val="000000"/>
                </a:solidFill>
                <a:latin typeface="Calibri"/>
                <a:ea typeface="DejaVu Sans"/>
              </a:rPr>
              <a:t>Les unités deviennent des dixièmes.</a:t>
            </a:r>
            <a:endParaRPr b="0" lang="fr-FR" sz="21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2100" spc="-1" strike="noStrike">
                <a:solidFill>
                  <a:srgbClr val="000000"/>
                </a:solidFill>
                <a:latin typeface="Calibri"/>
                <a:ea typeface="DejaVu Sans"/>
              </a:rPr>
              <a:t>Etc.</a:t>
            </a:r>
            <a:endParaRPr b="0" lang="fr-FR" sz="21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fr-FR" sz="1800" spc="-1" strike="noStrike">
              <a:latin typeface="Arial"/>
            </a:endParaRPr>
          </a:p>
        </p:txBody>
      </p:sp>
      <p:grpSp>
        <p:nvGrpSpPr>
          <p:cNvPr id="425" name="Groupe 2"/>
          <p:cNvGrpSpPr/>
          <p:nvPr/>
        </p:nvGrpSpPr>
        <p:grpSpPr>
          <a:xfrm>
            <a:off x="4573800" y="1441440"/>
            <a:ext cx="4425840" cy="1420560"/>
            <a:chOff x="4573800" y="1441440"/>
            <a:chExt cx="4425840" cy="1420560"/>
          </a:xfrm>
        </p:grpSpPr>
        <p:sp>
          <p:nvSpPr>
            <p:cNvPr id="426" name="Rectangle 25"/>
            <p:cNvSpPr/>
            <p:nvPr/>
          </p:nvSpPr>
          <p:spPr>
            <a:xfrm>
              <a:off x="6048360" y="144432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D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427" name="Rectangle 26"/>
            <p:cNvSpPr/>
            <p:nvPr/>
          </p:nvSpPr>
          <p:spPr>
            <a:xfrm>
              <a:off x="6789600" y="144432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70c0"/>
                  </a:solidFill>
                  <a:latin typeface="Calibri"/>
                  <a:ea typeface="DejaVu Sans"/>
                </a:rPr>
                <a:t>U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428" name="Rectangle 27"/>
            <p:cNvSpPr/>
            <p:nvPr/>
          </p:nvSpPr>
          <p:spPr>
            <a:xfrm>
              <a:off x="6048360" y="196200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29" name="Rectangle 28"/>
            <p:cNvSpPr/>
            <p:nvPr/>
          </p:nvSpPr>
          <p:spPr>
            <a:xfrm>
              <a:off x="6789600" y="196200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30" name="Rectangle 29"/>
            <p:cNvSpPr/>
            <p:nvPr/>
          </p:nvSpPr>
          <p:spPr>
            <a:xfrm>
              <a:off x="5312520" y="1444320"/>
              <a:ext cx="740520" cy="5176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b050"/>
                  </a:solidFill>
                  <a:latin typeface="Calibri"/>
                  <a:ea typeface="DejaVu Sans"/>
                </a:rPr>
                <a:t>C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431" name="Rectangle 30"/>
            <p:cNvSpPr/>
            <p:nvPr/>
          </p:nvSpPr>
          <p:spPr>
            <a:xfrm>
              <a:off x="5312520" y="196200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32" name="Rectangle 31"/>
            <p:cNvSpPr/>
            <p:nvPr/>
          </p:nvSpPr>
          <p:spPr>
            <a:xfrm>
              <a:off x="4573800" y="1444320"/>
              <a:ext cx="740520" cy="5176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  <a:ea typeface="DejaVu Sans"/>
                </a:rPr>
                <a:t>M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433" name="Rectangle 32"/>
            <p:cNvSpPr/>
            <p:nvPr/>
          </p:nvSpPr>
          <p:spPr>
            <a:xfrm>
              <a:off x="4573800" y="196200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34" name="Rectangle 33"/>
            <p:cNvSpPr/>
            <p:nvPr/>
          </p:nvSpPr>
          <p:spPr>
            <a:xfrm>
              <a:off x="7516440" y="144144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435" name="Rectangle 34"/>
            <p:cNvSpPr/>
            <p:nvPr/>
          </p:nvSpPr>
          <p:spPr>
            <a:xfrm>
              <a:off x="8259120" y="144432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436" name="Rectangle 98"/>
            <p:cNvSpPr/>
            <p:nvPr/>
          </p:nvSpPr>
          <p:spPr>
            <a:xfrm>
              <a:off x="7517880" y="196200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37" name="Rectangle 99"/>
            <p:cNvSpPr/>
            <p:nvPr/>
          </p:nvSpPr>
          <p:spPr>
            <a:xfrm>
              <a:off x="8258040" y="196200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mc:AlternateContent>
          <mc:Choice xmlns:a14="http://schemas.microsoft.com/office/drawing/2010/main" Requires="a14">
            <p:sp>
              <p:nvSpPr>
                <p:cNvPr id="438" name="ZoneTexte 19"/>
                <p:cNvSpPr txBox="1"/>
                <p:nvPr/>
              </p:nvSpPr>
              <p:spPr>
                <a:xfrm>
                  <a:off x="7683120" y="1642320"/>
                  <a:ext cx="456120" cy="25956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439" name="ZoneTexte 26"/>
                <p:cNvSpPr txBox="1"/>
                <p:nvPr/>
              </p:nvSpPr>
              <p:spPr>
                <a:xfrm>
                  <a:off x="8366760" y="1652760"/>
                  <a:ext cx="584280" cy="25956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</p:grpSp>
      <p:sp>
        <p:nvSpPr>
          <p:cNvPr id="440" name="ZoneTexte 29"/>
          <p:cNvSpPr/>
          <p:nvPr/>
        </p:nvSpPr>
        <p:spPr>
          <a:xfrm>
            <a:off x="5511960" y="199728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441" name="ZoneTexte 32"/>
          <p:cNvSpPr/>
          <p:nvPr/>
        </p:nvSpPr>
        <p:spPr>
          <a:xfrm>
            <a:off x="6235200" y="198648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442" name="ZoneTexte 37"/>
          <p:cNvSpPr/>
          <p:nvPr/>
        </p:nvSpPr>
        <p:spPr>
          <a:xfrm>
            <a:off x="6988320" y="196416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8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443" name="ZoneTexte 39"/>
          <p:cNvSpPr/>
          <p:nvPr/>
        </p:nvSpPr>
        <p:spPr>
          <a:xfrm>
            <a:off x="4680000" y="3060000"/>
            <a:ext cx="4447800" cy="118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Diviser un nombre par 10, c’est donner à chaque chiffre une valeur </a:t>
            </a: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10 fois plus petite</a:t>
            </a: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.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444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45" name="ZoneTexte 95"/>
          <p:cNvSpPr/>
          <p:nvPr/>
        </p:nvSpPr>
        <p:spPr>
          <a:xfrm>
            <a:off x="1620000" y="539640"/>
            <a:ext cx="19861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35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4</a:t>
            </a:r>
            <a:endParaRPr b="0" lang="fr-FR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469" dur="indefinite" restart="never" nodeType="tmRoot">
          <p:childTnLst>
            <p:seq>
              <p:cTn id="470" dur="indefinite" nodeType="mainSeq">
                <p:childTnLst>
                  <p:par>
                    <p:cTn id="471" fill="hold">
                      <p:stCondLst>
                        <p:cond delay="indefinite"/>
                      </p:stCondLst>
                      <p:childTnLst>
                        <p:par>
                          <p:cTn id="472" fill="hold">
                            <p:stCondLst>
                              <p:cond delay="0"/>
                            </p:stCondLst>
                            <p:childTnLst>
                              <p:par>
                                <p:cTn id="47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75" dur="500"/>
                                        <p:tgtEl>
                                          <p:spTgt spid="4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6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78" dur="500"/>
                                        <p:tgtEl>
                                          <p:spTgt spid="4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9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81" dur="500"/>
                                        <p:tgtEl>
                                          <p:spTgt spid="4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2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84" dur="500"/>
                                        <p:tgtEl>
                                          <p:spTgt spid="4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5" fill="hold">
                      <p:stCondLst>
                        <p:cond delay="indefinite"/>
                      </p:stCondLst>
                      <p:childTnLst>
                        <p:par>
                          <p:cTn id="486" fill="hold">
                            <p:stCondLst>
                              <p:cond delay="0"/>
                            </p:stCondLst>
                            <p:childTnLst>
                              <p:par>
                                <p:cTn id="48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89" dur="5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PlaceHolder 1"/>
          <p:cNvSpPr>
            <a:spLocks noGrp="1"/>
          </p:cNvSpPr>
          <p:nvPr>
            <p:ph type="title"/>
          </p:nvPr>
        </p:nvSpPr>
        <p:spPr>
          <a:xfrm>
            <a:off x="4500000" y="360000"/>
            <a:ext cx="197964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Observe.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44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48" name="ZoneTexte 71"/>
          <p:cNvSpPr/>
          <p:nvPr/>
        </p:nvSpPr>
        <p:spPr>
          <a:xfrm>
            <a:off x="5760000" y="901080"/>
            <a:ext cx="1743480" cy="790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128 ÷ 10 = </a:t>
            </a: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449" name="ZoneTexte 72"/>
          <p:cNvSpPr/>
          <p:nvPr/>
        </p:nvSpPr>
        <p:spPr>
          <a:xfrm>
            <a:off x="4680000" y="4475880"/>
            <a:ext cx="4463640" cy="1644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100" spc="-1" strike="noStrike">
                <a:solidFill>
                  <a:srgbClr val="000000"/>
                </a:solidFill>
                <a:latin typeface="Calibri"/>
                <a:ea typeface="DejaVu Sans"/>
              </a:rPr>
              <a:t>Les centaines deviennent des dizaines.</a:t>
            </a:r>
            <a:endParaRPr b="0" lang="fr-FR" sz="21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2100" spc="-1" strike="noStrike">
                <a:solidFill>
                  <a:srgbClr val="000000"/>
                </a:solidFill>
                <a:latin typeface="Calibri"/>
                <a:ea typeface="DejaVu Sans"/>
              </a:rPr>
              <a:t>Les dizaines deviennent des unités.</a:t>
            </a:r>
            <a:endParaRPr b="0" lang="fr-FR" sz="21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2100" spc="-1" strike="noStrike">
                <a:solidFill>
                  <a:srgbClr val="000000"/>
                </a:solidFill>
                <a:latin typeface="Calibri"/>
                <a:ea typeface="DejaVu Sans"/>
              </a:rPr>
              <a:t>Les unités deviennent des dixièmes.</a:t>
            </a:r>
            <a:endParaRPr b="0" lang="fr-FR" sz="21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2100" spc="-1" strike="noStrike">
                <a:solidFill>
                  <a:srgbClr val="000000"/>
                </a:solidFill>
                <a:latin typeface="Calibri"/>
                <a:ea typeface="DejaVu Sans"/>
              </a:rPr>
              <a:t>Etc.</a:t>
            </a:r>
            <a:endParaRPr b="0" lang="fr-FR" sz="21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fr-FR" sz="1800" spc="-1" strike="noStrike">
              <a:latin typeface="Arial"/>
            </a:endParaRPr>
          </a:p>
        </p:txBody>
      </p:sp>
      <p:sp>
        <p:nvSpPr>
          <p:cNvPr id="450" name="ZoneTexte 73"/>
          <p:cNvSpPr/>
          <p:nvPr/>
        </p:nvSpPr>
        <p:spPr>
          <a:xfrm>
            <a:off x="6926400" y="923760"/>
            <a:ext cx="174348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12,8 </a:t>
            </a:r>
            <a:r>
              <a:rPr b="1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latin typeface="Arial"/>
            </a:endParaRPr>
          </a:p>
        </p:txBody>
      </p:sp>
      <p:grpSp>
        <p:nvGrpSpPr>
          <p:cNvPr id="451" name="Groupe 7"/>
          <p:cNvGrpSpPr/>
          <p:nvPr/>
        </p:nvGrpSpPr>
        <p:grpSpPr>
          <a:xfrm>
            <a:off x="4573800" y="1441440"/>
            <a:ext cx="4425840" cy="1420560"/>
            <a:chOff x="4573800" y="1441440"/>
            <a:chExt cx="4425840" cy="1420560"/>
          </a:xfrm>
        </p:grpSpPr>
        <p:sp>
          <p:nvSpPr>
            <p:cNvPr id="452" name="Rectangle 141"/>
            <p:cNvSpPr/>
            <p:nvPr/>
          </p:nvSpPr>
          <p:spPr>
            <a:xfrm>
              <a:off x="6048360" y="144432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D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453" name="Rectangle 142"/>
            <p:cNvSpPr/>
            <p:nvPr/>
          </p:nvSpPr>
          <p:spPr>
            <a:xfrm>
              <a:off x="6789600" y="144432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70c0"/>
                  </a:solidFill>
                  <a:latin typeface="Calibri"/>
                  <a:ea typeface="DejaVu Sans"/>
                </a:rPr>
                <a:t>U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454" name="Rectangle 143"/>
            <p:cNvSpPr/>
            <p:nvPr/>
          </p:nvSpPr>
          <p:spPr>
            <a:xfrm>
              <a:off x="6048360" y="196200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55" name="Rectangle 144"/>
            <p:cNvSpPr/>
            <p:nvPr/>
          </p:nvSpPr>
          <p:spPr>
            <a:xfrm>
              <a:off x="6789600" y="196200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56" name="Rectangle 145"/>
            <p:cNvSpPr/>
            <p:nvPr/>
          </p:nvSpPr>
          <p:spPr>
            <a:xfrm>
              <a:off x="5312520" y="1444320"/>
              <a:ext cx="740520" cy="5176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b050"/>
                  </a:solidFill>
                  <a:latin typeface="Calibri"/>
                  <a:ea typeface="DejaVu Sans"/>
                </a:rPr>
                <a:t>C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457" name="Rectangle 146"/>
            <p:cNvSpPr/>
            <p:nvPr/>
          </p:nvSpPr>
          <p:spPr>
            <a:xfrm>
              <a:off x="5312520" y="196200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58" name="Rectangle 147"/>
            <p:cNvSpPr/>
            <p:nvPr/>
          </p:nvSpPr>
          <p:spPr>
            <a:xfrm>
              <a:off x="4573800" y="1444320"/>
              <a:ext cx="740520" cy="5176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  <a:ea typeface="DejaVu Sans"/>
                </a:rPr>
                <a:t>M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459" name="Rectangle 148"/>
            <p:cNvSpPr/>
            <p:nvPr/>
          </p:nvSpPr>
          <p:spPr>
            <a:xfrm>
              <a:off x="4573800" y="196200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60" name="Rectangle 149"/>
            <p:cNvSpPr/>
            <p:nvPr/>
          </p:nvSpPr>
          <p:spPr>
            <a:xfrm>
              <a:off x="7516440" y="144144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461" name="Rectangle 150"/>
            <p:cNvSpPr/>
            <p:nvPr/>
          </p:nvSpPr>
          <p:spPr>
            <a:xfrm>
              <a:off x="8259120" y="144432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462" name="Rectangle 151"/>
            <p:cNvSpPr/>
            <p:nvPr/>
          </p:nvSpPr>
          <p:spPr>
            <a:xfrm>
              <a:off x="7517880" y="196200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63" name="Rectangle 152"/>
            <p:cNvSpPr/>
            <p:nvPr/>
          </p:nvSpPr>
          <p:spPr>
            <a:xfrm>
              <a:off x="8258040" y="196200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mc:AlternateContent>
          <mc:Choice xmlns:a14="http://schemas.microsoft.com/office/drawing/2010/main" Requires="a14">
            <p:sp>
              <p:nvSpPr>
                <p:cNvPr id="464" name="ZoneTexte 74"/>
                <p:cNvSpPr txBox="1"/>
                <p:nvPr/>
              </p:nvSpPr>
              <p:spPr>
                <a:xfrm>
                  <a:off x="7683120" y="1642320"/>
                  <a:ext cx="456120" cy="25956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465" name="ZoneTexte 86"/>
                <p:cNvSpPr txBox="1"/>
                <p:nvPr/>
              </p:nvSpPr>
              <p:spPr>
                <a:xfrm>
                  <a:off x="8366760" y="1652760"/>
                  <a:ext cx="584280" cy="25956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</p:grpSp>
      <p:sp>
        <p:nvSpPr>
          <p:cNvPr id="466" name="ZoneTexte 87"/>
          <p:cNvSpPr/>
          <p:nvPr/>
        </p:nvSpPr>
        <p:spPr>
          <a:xfrm>
            <a:off x="5511960" y="199728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467" name="ZoneTexte 88"/>
          <p:cNvSpPr/>
          <p:nvPr/>
        </p:nvSpPr>
        <p:spPr>
          <a:xfrm>
            <a:off x="6235200" y="198648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468" name="ZoneTexte 89"/>
          <p:cNvSpPr/>
          <p:nvPr/>
        </p:nvSpPr>
        <p:spPr>
          <a:xfrm>
            <a:off x="6258600" y="242460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1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469" name="ZoneTexte 90"/>
          <p:cNvSpPr/>
          <p:nvPr/>
        </p:nvSpPr>
        <p:spPr>
          <a:xfrm>
            <a:off x="7688520" y="240012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8</a:t>
            </a:r>
            <a:endParaRPr b="0" lang="fr-FR" sz="2400" spc="-1" strike="noStrike">
              <a:latin typeface="Arial"/>
            </a:endParaRPr>
          </a:p>
        </p:txBody>
      </p:sp>
      <p:cxnSp>
        <p:nvCxnSpPr>
          <p:cNvPr id="470" name="Connecteur droit avec flèche 13"/>
          <p:cNvCxnSpPr/>
          <p:nvPr/>
        </p:nvCxnSpPr>
        <p:spPr>
          <a:xfrm>
            <a:off x="7277040" y="2224440"/>
            <a:ext cx="453240" cy="34632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  <p:cxnSp>
        <p:nvCxnSpPr>
          <p:cNvPr id="471" name="Connecteur droit avec flèche 14"/>
          <p:cNvCxnSpPr/>
          <p:nvPr/>
        </p:nvCxnSpPr>
        <p:spPr>
          <a:xfrm>
            <a:off x="5804640" y="2284200"/>
            <a:ext cx="453240" cy="34632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  <p:sp>
        <p:nvSpPr>
          <p:cNvPr id="472" name="ZoneTexte 91"/>
          <p:cNvSpPr/>
          <p:nvPr/>
        </p:nvSpPr>
        <p:spPr>
          <a:xfrm>
            <a:off x="7350840" y="2154960"/>
            <a:ext cx="26928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b74391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473" name="ZoneTexte 92"/>
          <p:cNvSpPr/>
          <p:nvPr/>
        </p:nvSpPr>
        <p:spPr>
          <a:xfrm>
            <a:off x="6988320" y="196416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8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474" name="ZoneTexte 93"/>
          <p:cNvSpPr/>
          <p:nvPr/>
        </p:nvSpPr>
        <p:spPr>
          <a:xfrm>
            <a:off x="6954840" y="241020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2</a:t>
            </a:r>
            <a:endParaRPr b="0" lang="fr-FR" sz="2400" spc="-1" strike="noStrike">
              <a:latin typeface="Arial"/>
            </a:endParaRPr>
          </a:p>
        </p:txBody>
      </p:sp>
      <p:cxnSp>
        <p:nvCxnSpPr>
          <p:cNvPr id="475" name="Connecteur droit avec flèche 15"/>
          <p:cNvCxnSpPr/>
          <p:nvPr/>
        </p:nvCxnSpPr>
        <p:spPr>
          <a:xfrm>
            <a:off x="6508800" y="2264040"/>
            <a:ext cx="453240" cy="34632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  <p:sp>
        <p:nvSpPr>
          <p:cNvPr id="476" name="ZoneTexte 94"/>
          <p:cNvSpPr/>
          <p:nvPr/>
        </p:nvSpPr>
        <p:spPr>
          <a:xfrm>
            <a:off x="4680000" y="3060000"/>
            <a:ext cx="4447800" cy="118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Diviser un nombre par 10, c’est donner à chaque chiffre une valeur </a:t>
            </a: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10 fois plus petite</a:t>
            </a: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.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477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78" name="ZoneTexte 96"/>
          <p:cNvSpPr/>
          <p:nvPr/>
        </p:nvSpPr>
        <p:spPr>
          <a:xfrm>
            <a:off x="720000" y="2699280"/>
            <a:ext cx="323964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30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4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+ 5</a:t>
            </a:r>
            <a:r>
              <a:rPr b="0" lang="fr-FR" sz="4400" spc="-1" strike="noStrike">
                <a:solidFill>
                  <a:srgbClr val="4472c4"/>
                </a:solidFill>
                <a:latin typeface="Calibri"/>
                <a:ea typeface="DejaVu Sans"/>
              </a:rPr>
              <a:t>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4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479" name="Groupe 8"/>
          <p:cNvGrpSpPr/>
          <p:nvPr/>
        </p:nvGrpSpPr>
        <p:grpSpPr>
          <a:xfrm>
            <a:off x="1113840" y="3419280"/>
            <a:ext cx="762840" cy="793080"/>
            <a:chOff x="1113840" y="3419280"/>
            <a:chExt cx="762840" cy="793080"/>
          </a:xfrm>
        </p:grpSpPr>
        <p:cxnSp>
          <p:nvCxnSpPr>
            <p:cNvPr id="480" name="Connecteur droit 1"/>
            <p:cNvCxnSpPr/>
            <p:nvPr/>
          </p:nvCxnSpPr>
          <p:spPr>
            <a:xfrm flipV="1">
              <a:off x="1447920" y="3419280"/>
              <a:ext cx="429120" cy="7826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481" name="Connecteur droit 2"/>
            <p:cNvCxnSpPr/>
            <p:nvPr/>
          </p:nvCxnSpPr>
          <p:spPr>
            <a:xfrm>
              <a:off x="1113840" y="3419280"/>
              <a:ext cx="335520" cy="7934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grpSp>
        <p:nvGrpSpPr>
          <p:cNvPr id="482" name="Groupe 9"/>
          <p:cNvGrpSpPr/>
          <p:nvPr/>
        </p:nvGrpSpPr>
        <p:grpSpPr>
          <a:xfrm>
            <a:off x="1440000" y="2159280"/>
            <a:ext cx="1800360" cy="623880"/>
            <a:chOff x="1440000" y="2159280"/>
            <a:chExt cx="1800360" cy="623880"/>
          </a:xfrm>
        </p:grpSpPr>
        <p:cxnSp>
          <p:nvCxnSpPr>
            <p:cNvPr id="483" name="Connecteur droit 3"/>
            <p:cNvCxnSpPr/>
            <p:nvPr/>
          </p:nvCxnSpPr>
          <p:spPr>
            <a:xfrm>
              <a:off x="2339640" y="2167920"/>
              <a:ext cx="901080" cy="61560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  <p:cxnSp>
          <p:nvCxnSpPr>
            <p:cNvPr id="484" name="Connecteur droit 4"/>
            <p:cNvCxnSpPr/>
            <p:nvPr/>
          </p:nvCxnSpPr>
          <p:spPr>
            <a:xfrm flipV="1">
              <a:off x="1440000" y="2159280"/>
              <a:ext cx="901440" cy="61452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</p:grpSp>
      <p:sp>
        <p:nvSpPr>
          <p:cNvPr id="485" name="ZoneTexte 97"/>
          <p:cNvSpPr/>
          <p:nvPr/>
        </p:nvSpPr>
        <p:spPr>
          <a:xfrm>
            <a:off x="1196640" y="4098600"/>
            <a:ext cx="2403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120  +  20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486" name="Groupe 10"/>
          <p:cNvGrpSpPr/>
          <p:nvPr/>
        </p:nvGrpSpPr>
        <p:grpSpPr>
          <a:xfrm>
            <a:off x="1620000" y="4859280"/>
            <a:ext cx="1440360" cy="762120"/>
            <a:chOff x="1620000" y="4859280"/>
            <a:chExt cx="1440360" cy="762120"/>
          </a:xfrm>
        </p:grpSpPr>
        <p:cxnSp>
          <p:nvCxnSpPr>
            <p:cNvPr id="487" name="Connecteur droit 5"/>
            <p:cNvCxnSpPr/>
            <p:nvPr/>
          </p:nvCxnSpPr>
          <p:spPr>
            <a:xfrm flipV="1">
              <a:off x="2339640" y="4859280"/>
              <a:ext cx="721080" cy="75168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488" name="Connecteur droit 6"/>
            <p:cNvCxnSpPr/>
            <p:nvPr/>
          </p:nvCxnSpPr>
          <p:spPr>
            <a:xfrm>
              <a:off x="1620000" y="4870440"/>
              <a:ext cx="721080" cy="75132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sp>
        <p:nvSpPr>
          <p:cNvPr id="489" name="ZoneTexte 99"/>
          <p:cNvSpPr/>
          <p:nvPr/>
        </p:nvSpPr>
        <p:spPr>
          <a:xfrm>
            <a:off x="1800000" y="5539320"/>
            <a:ext cx="108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140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490" name="Groupe 19"/>
          <p:cNvGrpSpPr/>
          <p:nvPr/>
        </p:nvGrpSpPr>
        <p:grpSpPr>
          <a:xfrm>
            <a:off x="2880000" y="3419280"/>
            <a:ext cx="762840" cy="793080"/>
            <a:chOff x="2880000" y="3419280"/>
            <a:chExt cx="762840" cy="793080"/>
          </a:xfrm>
        </p:grpSpPr>
        <p:cxnSp>
          <p:nvCxnSpPr>
            <p:cNvPr id="491" name="Connecteur droit 7"/>
            <p:cNvCxnSpPr/>
            <p:nvPr/>
          </p:nvCxnSpPr>
          <p:spPr>
            <a:xfrm flipV="1">
              <a:off x="3214080" y="3419280"/>
              <a:ext cx="429120" cy="7826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492" name="Connecteur droit 8"/>
            <p:cNvCxnSpPr/>
            <p:nvPr/>
          </p:nvCxnSpPr>
          <p:spPr>
            <a:xfrm>
              <a:off x="2880000" y="3419280"/>
              <a:ext cx="335520" cy="7934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sp>
        <p:nvSpPr>
          <p:cNvPr id="493" name="ZoneTexte 100"/>
          <p:cNvSpPr/>
          <p:nvPr/>
        </p:nvSpPr>
        <p:spPr>
          <a:xfrm>
            <a:off x="1080000" y="1399320"/>
            <a:ext cx="287964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(30 + 5)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4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494" name="ZoneTexte 101"/>
          <p:cNvSpPr/>
          <p:nvPr/>
        </p:nvSpPr>
        <p:spPr>
          <a:xfrm>
            <a:off x="1620000" y="539280"/>
            <a:ext cx="19861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35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4</a:t>
            </a:r>
            <a:endParaRPr b="0" lang="fr-FR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490" dur="indefinite" restart="never" nodeType="tmRoot">
          <p:childTnLst>
            <p:seq>
              <p:cTn id="491" dur="indefinite" nodeType="mainSeq">
                <p:childTnLst>
                  <p:par>
                    <p:cTn id="492" fill="hold">
                      <p:stCondLst>
                        <p:cond delay="indefinite"/>
                      </p:stCondLst>
                      <p:childTnLst>
                        <p:par>
                          <p:cTn id="493" fill="hold">
                            <p:stCondLst>
                              <p:cond delay="0"/>
                            </p:stCondLst>
                            <p:childTnLst>
                              <p:par>
                                <p:cTn id="49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96" dur="5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7" fill="hold">
                      <p:stCondLst>
                        <p:cond delay="indefinite"/>
                      </p:stCondLst>
                      <p:childTnLst>
                        <p:par>
                          <p:cTn id="498" fill="hold">
                            <p:stCondLst>
                              <p:cond delay="0"/>
                            </p:stCondLst>
                            <p:childTnLst>
                              <p:par>
                                <p:cTn id="49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01" dur="500"/>
                                        <p:tgtEl>
                                          <p:spTgt spid="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2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04" dur="500"/>
                                        <p:tgtEl>
                                          <p:spTgt spid="4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5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07" dur="500"/>
                                        <p:tgtEl>
                                          <p:spTgt spid="4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8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10" dur="500"/>
                                        <p:tgtEl>
                                          <p:spTgt spid="4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1" fill="hold">
                      <p:stCondLst>
                        <p:cond delay="indefinite"/>
                      </p:stCondLst>
                      <p:childTnLst>
                        <p:par>
                          <p:cTn id="512" fill="hold">
                            <p:stCondLst>
                              <p:cond delay="0"/>
                            </p:stCondLst>
                            <p:childTnLst>
                              <p:par>
                                <p:cTn id="51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15" dur="500"/>
                                        <p:tgtEl>
                                          <p:spTgt spid="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6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18" dur="500"/>
                                        <p:tgtEl>
                                          <p:spTgt spid="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9" fill="hold">
                      <p:stCondLst>
                        <p:cond delay="indefinite"/>
                      </p:stCondLst>
                      <p:childTnLst>
                        <p:par>
                          <p:cTn id="520" fill="hold">
                            <p:stCondLst>
                              <p:cond delay="0"/>
                            </p:stCondLst>
                            <p:childTnLst>
                              <p:par>
                                <p:cTn id="52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23" dur="500"/>
                                        <p:tgtEl>
                                          <p:spTgt spid="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4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26" dur="500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7" fill="hold">
                      <p:stCondLst>
                        <p:cond delay="indefinite"/>
                      </p:stCondLst>
                      <p:childTnLst>
                        <p:par>
                          <p:cTn id="528" fill="hold">
                            <p:stCondLst>
                              <p:cond delay="0"/>
                            </p:stCondLst>
                            <p:childTnLst>
                              <p:par>
                                <p:cTn id="52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31" dur="500"/>
                                        <p:tgtEl>
                                          <p:spTgt spid="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2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34" dur="500"/>
                                        <p:tgtEl>
                                          <p:spTgt spid="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5" fill="hold">
                      <p:stCondLst>
                        <p:cond delay="indefinite"/>
                      </p:stCondLst>
                      <p:childTnLst>
                        <p:par>
                          <p:cTn id="536" fill="hold">
                            <p:stCondLst>
                              <p:cond delay="0"/>
                            </p:stCondLst>
                            <p:childTnLst>
                              <p:par>
                                <p:cTn id="53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39" dur="500"/>
                                        <p:tgtEl>
                                          <p:spTgt spid="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0" fill="hold">
                      <p:stCondLst>
                        <p:cond delay="indefinite"/>
                      </p:stCondLst>
                      <p:childTnLst>
                        <p:par>
                          <p:cTn id="541" fill="hold">
                            <p:stCondLst>
                              <p:cond delay="0"/>
                            </p:stCondLst>
                            <p:childTnLst>
                              <p:par>
                                <p:cTn id="54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44" dur="500"/>
                                        <p:tgtEl>
                                          <p:spTgt spid="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5" fill="hold">
                      <p:stCondLst>
                        <p:cond delay="indefinite"/>
                      </p:stCondLst>
                      <p:childTnLst>
                        <p:par>
                          <p:cTn id="546" fill="hold">
                            <p:stCondLst>
                              <p:cond delay="0"/>
                            </p:stCondLst>
                            <p:childTnLst>
                              <p:par>
                                <p:cTn id="54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9" fill="hold">
                      <p:stCondLst>
                        <p:cond delay="indefinite"/>
                      </p:stCondLst>
                      <p:childTnLst>
                        <p:par>
                          <p:cTn id="550" fill="hold">
                            <p:stCondLst>
                              <p:cond delay="0"/>
                            </p:stCondLst>
                            <p:childTnLst>
                              <p:par>
                                <p:cTn id="55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5" fill="hold">
                      <p:stCondLst>
                        <p:cond delay="indefinite"/>
                      </p:stCondLst>
                      <p:childTnLst>
                        <p:par>
                          <p:cTn id="556" fill="hold">
                            <p:stCondLst>
                              <p:cond delay="0"/>
                            </p:stCondLst>
                            <p:childTnLst>
                              <p:par>
                                <p:cTn id="55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3" fill="hold">
                      <p:stCondLst>
                        <p:cond delay="indefinite"/>
                      </p:stCondLst>
                      <p:childTnLst>
                        <p:par>
                          <p:cTn id="564" fill="hold">
                            <p:stCondLst>
                              <p:cond delay="0"/>
                            </p:stCondLst>
                            <p:childTnLst>
                              <p:par>
                                <p:cTn id="56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PlaceHolder 1"/>
          <p:cNvSpPr>
            <a:spLocks noGrp="1"/>
          </p:cNvSpPr>
          <p:nvPr>
            <p:ph type="title"/>
          </p:nvPr>
        </p:nvSpPr>
        <p:spPr>
          <a:xfrm>
            <a:off x="4680000" y="360000"/>
            <a:ext cx="269964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0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On s’entraine. 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496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97" name="ZoneTexte 14"/>
          <p:cNvSpPr/>
          <p:nvPr/>
        </p:nvSpPr>
        <p:spPr>
          <a:xfrm>
            <a:off x="5760000" y="1083240"/>
            <a:ext cx="174348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54 ÷ 10 = </a:t>
            </a: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latin typeface="Arial"/>
            </a:endParaRPr>
          </a:p>
        </p:txBody>
      </p:sp>
      <p:grpSp>
        <p:nvGrpSpPr>
          <p:cNvPr id="498" name="Groupe 3"/>
          <p:cNvGrpSpPr/>
          <p:nvPr/>
        </p:nvGrpSpPr>
        <p:grpSpPr>
          <a:xfrm>
            <a:off x="4572000" y="2160000"/>
            <a:ext cx="4425840" cy="1420560"/>
            <a:chOff x="4572000" y="2160000"/>
            <a:chExt cx="4425840" cy="1420560"/>
          </a:xfrm>
        </p:grpSpPr>
        <p:sp>
          <p:nvSpPr>
            <p:cNvPr id="499" name="Rectangle 100"/>
            <p:cNvSpPr/>
            <p:nvPr/>
          </p:nvSpPr>
          <p:spPr>
            <a:xfrm>
              <a:off x="6046560" y="216288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D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500" name="Rectangle 101"/>
            <p:cNvSpPr/>
            <p:nvPr/>
          </p:nvSpPr>
          <p:spPr>
            <a:xfrm>
              <a:off x="6787800" y="216288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70c0"/>
                  </a:solidFill>
                  <a:latin typeface="Calibri"/>
                  <a:ea typeface="DejaVu Sans"/>
                </a:rPr>
                <a:t>U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501" name="Rectangle 102"/>
            <p:cNvSpPr/>
            <p:nvPr/>
          </p:nvSpPr>
          <p:spPr>
            <a:xfrm>
              <a:off x="604656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502" name="Rectangle 103"/>
            <p:cNvSpPr/>
            <p:nvPr/>
          </p:nvSpPr>
          <p:spPr>
            <a:xfrm>
              <a:off x="678780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503" name="Rectangle 104"/>
            <p:cNvSpPr/>
            <p:nvPr/>
          </p:nvSpPr>
          <p:spPr>
            <a:xfrm>
              <a:off x="5310720" y="2162880"/>
              <a:ext cx="740520" cy="5176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b050"/>
                  </a:solidFill>
                  <a:latin typeface="Calibri"/>
                  <a:ea typeface="DejaVu Sans"/>
                </a:rPr>
                <a:t>C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504" name="Rectangle 105"/>
            <p:cNvSpPr/>
            <p:nvPr/>
          </p:nvSpPr>
          <p:spPr>
            <a:xfrm>
              <a:off x="531072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505" name="Rectangle 106"/>
            <p:cNvSpPr/>
            <p:nvPr/>
          </p:nvSpPr>
          <p:spPr>
            <a:xfrm>
              <a:off x="4572000" y="2162880"/>
              <a:ext cx="740520" cy="5176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  <a:ea typeface="DejaVu Sans"/>
                </a:rPr>
                <a:t>M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506" name="Rectangle 107"/>
            <p:cNvSpPr/>
            <p:nvPr/>
          </p:nvSpPr>
          <p:spPr>
            <a:xfrm>
              <a:off x="457200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507" name="Rectangle 108"/>
            <p:cNvSpPr/>
            <p:nvPr/>
          </p:nvSpPr>
          <p:spPr>
            <a:xfrm>
              <a:off x="7514640" y="216000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508" name="Rectangle 109"/>
            <p:cNvSpPr/>
            <p:nvPr/>
          </p:nvSpPr>
          <p:spPr>
            <a:xfrm>
              <a:off x="8257320" y="216288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509" name="Rectangle 110"/>
            <p:cNvSpPr/>
            <p:nvPr/>
          </p:nvSpPr>
          <p:spPr>
            <a:xfrm>
              <a:off x="751608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510" name="Rectangle 111"/>
            <p:cNvSpPr/>
            <p:nvPr/>
          </p:nvSpPr>
          <p:spPr>
            <a:xfrm>
              <a:off x="825624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mc:AlternateContent>
          <mc:Choice xmlns:a14="http://schemas.microsoft.com/office/drawing/2010/main" Requires="a14">
            <p:sp>
              <p:nvSpPr>
                <p:cNvPr id="511" name="ZoneTexte 40"/>
                <p:cNvSpPr txBox="1"/>
                <p:nvPr/>
              </p:nvSpPr>
              <p:spPr>
                <a:xfrm>
                  <a:off x="7681320" y="2360880"/>
                  <a:ext cx="456120" cy="25956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512" name="ZoneTexte 41"/>
                <p:cNvSpPr txBox="1"/>
                <p:nvPr/>
              </p:nvSpPr>
              <p:spPr>
                <a:xfrm>
                  <a:off x="8364960" y="2371320"/>
                  <a:ext cx="584280" cy="25956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</p:grpSp>
      <p:sp>
        <p:nvSpPr>
          <p:cNvPr id="513" name="ZoneTexte 43"/>
          <p:cNvSpPr/>
          <p:nvPr/>
        </p:nvSpPr>
        <p:spPr>
          <a:xfrm>
            <a:off x="6233400" y="270504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5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514" name="ZoneTexte 47"/>
          <p:cNvSpPr/>
          <p:nvPr/>
        </p:nvSpPr>
        <p:spPr>
          <a:xfrm>
            <a:off x="6986520" y="268272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515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516" name="ZoneTexte 102"/>
          <p:cNvSpPr/>
          <p:nvPr/>
        </p:nvSpPr>
        <p:spPr>
          <a:xfrm>
            <a:off x="1620000" y="539640"/>
            <a:ext cx="19861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62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2</a:t>
            </a:r>
            <a:endParaRPr b="0" lang="fr-FR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PlaceHolder 1"/>
          <p:cNvSpPr>
            <a:spLocks noGrp="1"/>
          </p:cNvSpPr>
          <p:nvPr>
            <p:ph type="title"/>
          </p:nvPr>
        </p:nvSpPr>
        <p:spPr>
          <a:xfrm>
            <a:off x="4680000" y="360000"/>
            <a:ext cx="269964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0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On s’entraine. 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518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519" name="ZoneTexte 103"/>
          <p:cNvSpPr/>
          <p:nvPr/>
        </p:nvSpPr>
        <p:spPr>
          <a:xfrm>
            <a:off x="5760000" y="1083240"/>
            <a:ext cx="174348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54 ÷ 10 = </a:t>
            </a: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520" name="ZoneTexte 104"/>
          <p:cNvSpPr/>
          <p:nvPr/>
        </p:nvSpPr>
        <p:spPr>
          <a:xfrm>
            <a:off x="6926400" y="1080000"/>
            <a:ext cx="174348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5,4 </a:t>
            </a:r>
            <a:r>
              <a:rPr b="1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latin typeface="Arial"/>
            </a:endParaRPr>
          </a:p>
        </p:txBody>
      </p:sp>
      <p:grpSp>
        <p:nvGrpSpPr>
          <p:cNvPr id="521" name="Groupe 20"/>
          <p:cNvGrpSpPr/>
          <p:nvPr/>
        </p:nvGrpSpPr>
        <p:grpSpPr>
          <a:xfrm>
            <a:off x="4572000" y="2160000"/>
            <a:ext cx="4425840" cy="1420560"/>
            <a:chOff x="4572000" y="2160000"/>
            <a:chExt cx="4425840" cy="1420560"/>
          </a:xfrm>
        </p:grpSpPr>
        <p:sp>
          <p:nvSpPr>
            <p:cNvPr id="522" name="Rectangle 153"/>
            <p:cNvSpPr/>
            <p:nvPr/>
          </p:nvSpPr>
          <p:spPr>
            <a:xfrm>
              <a:off x="6046560" y="216288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D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523" name="Rectangle 154"/>
            <p:cNvSpPr/>
            <p:nvPr/>
          </p:nvSpPr>
          <p:spPr>
            <a:xfrm>
              <a:off x="6787800" y="216288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70c0"/>
                  </a:solidFill>
                  <a:latin typeface="Calibri"/>
                  <a:ea typeface="DejaVu Sans"/>
                </a:rPr>
                <a:t>U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524" name="Rectangle 155"/>
            <p:cNvSpPr/>
            <p:nvPr/>
          </p:nvSpPr>
          <p:spPr>
            <a:xfrm>
              <a:off x="604656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525" name="Rectangle 156"/>
            <p:cNvSpPr/>
            <p:nvPr/>
          </p:nvSpPr>
          <p:spPr>
            <a:xfrm>
              <a:off x="678780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526" name="Rectangle 157"/>
            <p:cNvSpPr/>
            <p:nvPr/>
          </p:nvSpPr>
          <p:spPr>
            <a:xfrm>
              <a:off x="5310720" y="2162880"/>
              <a:ext cx="740520" cy="5176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b050"/>
                  </a:solidFill>
                  <a:latin typeface="Calibri"/>
                  <a:ea typeface="DejaVu Sans"/>
                </a:rPr>
                <a:t>C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527" name="Rectangle 158"/>
            <p:cNvSpPr/>
            <p:nvPr/>
          </p:nvSpPr>
          <p:spPr>
            <a:xfrm>
              <a:off x="531072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528" name="Rectangle 159"/>
            <p:cNvSpPr/>
            <p:nvPr/>
          </p:nvSpPr>
          <p:spPr>
            <a:xfrm>
              <a:off x="4572000" y="2162880"/>
              <a:ext cx="740520" cy="5176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  <a:ea typeface="DejaVu Sans"/>
                </a:rPr>
                <a:t>M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529" name="Rectangle 160"/>
            <p:cNvSpPr/>
            <p:nvPr/>
          </p:nvSpPr>
          <p:spPr>
            <a:xfrm>
              <a:off x="457200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530" name="Rectangle 161"/>
            <p:cNvSpPr/>
            <p:nvPr/>
          </p:nvSpPr>
          <p:spPr>
            <a:xfrm>
              <a:off x="7514640" y="216000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531" name="Rectangle 162"/>
            <p:cNvSpPr/>
            <p:nvPr/>
          </p:nvSpPr>
          <p:spPr>
            <a:xfrm>
              <a:off x="8257320" y="216288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532" name="Rectangle 163"/>
            <p:cNvSpPr/>
            <p:nvPr/>
          </p:nvSpPr>
          <p:spPr>
            <a:xfrm>
              <a:off x="751608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533" name="Rectangle 164"/>
            <p:cNvSpPr/>
            <p:nvPr/>
          </p:nvSpPr>
          <p:spPr>
            <a:xfrm>
              <a:off x="825624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mc:AlternateContent>
          <mc:Choice xmlns:a14="http://schemas.microsoft.com/office/drawing/2010/main" Requires="a14">
            <p:sp>
              <p:nvSpPr>
                <p:cNvPr id="534" name="ZoneTexte 105"/>
                <p:cNvSpPr txBox="1"/>
                <p:nvPr/>
              </p:nvSpPr>
              <p:spPr>
                <a:xfrm>
                  <a:off x="7681320" y="2360880"/>
                  <a:ext cx="456120" cy="25956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535" name="ZoneTexte 106"/>
                <p:cNvSpPr txBox="1"/>
                <p:nvPr/>
              </p:nvSpPr>
              <p:spPr>
                <a:xfrm>
                  <a:off x="8364960" y="2371320"/>
                  <a:ext cx="584280" cy="25956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</p:grpSp>
      <p:sp>
        <p:nvSpPr>
          <p:cNvPr id="536" name="ZoneTexte 107"/>
          <p:cNvSpPr/>
          <p:nvPr/>
        </p:nvSpPr>
        <p:spPr>
          <a:xfrm>
            <a:off x="6233400" y="270504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5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537" name="ZoneTexte 108"/>
          <p:cNvSpPr/>
          <p:nvPr/>
        </p:nvSpPr>
        <p:spPr>
          <a:xfrm>
            <a:off x="7686720" y="311868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4</a:t>
            </a:r>
            <a:endParaRPr b="0" lang="fr-FR" sz="2400" spc="-1" strike="noStrike">
              <a:latin typeface="Arial"/>
            </a:endParaRPr>
          </a:p>
        </p:txBody>
      </p:sp>
      <p:cxnSp>
        <p:nvCxnSpPr>
          <p:cNvPr id="538" name="Connecteur droit avec flèche 16"/>
          <p:cNvCxnSpPr/>
          <p:nvPr/>
        </p:nvCxnSpPr>
        <p:spPr>
          <a:xfrm>
            <a:off x="7275240" y="2943000"/>
            <a:ext cx="453240" cy="34632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  <p:sp>
        <p:nvSpPr>
          <p:cNvPr id="539" name="ZoneTexte 109"/>
          <p:cNvSpPr/>
          <p:nvPr/>
        </p:nvSpPr>
        <p:spPr>
          <a:xfrm>
            <a:off x="7349040" y="2873520"/>
            <a:ext cx="26928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b74391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540" name="ZoneTexte 110"/>
          <p:cNvSpPr/>
          <p:nvPr/>
        </p:nvSpPr>
        <p:spPr>
          <a:xfrm>
            <a:off x="6986520" y="268272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541" name="ZoneTexte 111"/>
          <p:cNvSpPr/>
          <p:nvPr/>
        </p:nvSpPr>
        <p:spPr>
          <a:xfrm>
            <a:off x="6953040" y="312876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5</a:t>
            </a:r>
            <a:endParaRPr b="0" lang="fr-FR" sz="2400" spc="-1" strike="noStrike">
              <a:latin typeface="Arial"/>
            </a:endParaRPr>
          </a:p>
        </p:txBody>
      </p:sp>
      <p:cxnSp>
        <p:nvCxnSpPr>
          <p:cNvPr id="542" name="Connecteur droit avec flèche 17"/>
          <p:cNvCxnSpPr/>
          <p:nvPr/>
        </p:nvCxnSpPr>
        <p:spPr>
          <a:xfrm>
            <a:off x="6507000" y="2982600"/>
            <a:ext cx="453240" cy="34632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  <p:sp>
        <p:nvSpPr>
          <p:cNvPr id="543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544" name="ZoneTexte 15"/>
          <p:cNvSpPr/>
          <p:nvPr/>
        </p:nvSpPr>
        <p:spPr>
          <a:xfrm>
            <a:off x="720000" y="2698920"/>
            <a:ext cx="323964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60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2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+ 2</a:t>
            </a:r>
            <a:r>
              <a:rPr b="0" lang="fr-FR" sz="4400" spc="-1" strike="noStrike">
                <a:solidFill>
                  <a:srgbClr val="4472c4"/>
                </a:solidFill>
                <a:latin typeface="Calibri"/>
                <a:ea typeface="DejaVu Sans"/>
              </a:rPr>
              <a:t>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2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545" name="Groupe 21"/>
          <p:cNvGrpSpPr/>
          <p:nvPr/>
        </p:nvGrpSpPr>
        <p:grpSpPr>
          <a:xfrm>
            <a:off x="1113840" y="3418920"/>
            <a:ext cx="762840" cy="793080"/>
            <a:chOff x="1113840" y="3418920"/>
            <a:chExt cx="762840" cy="793080"/>
          </a:xfrm>
        </p:grpSpPr>
        <p:cxnSp>
          <p:nvCxnSpPr>
            <p:cNvPr id="546" name="Connecteur droit 25"/>
            <p:cNvCxnSpPr/>
            <p:nvPr/>
          </p:nvCxnSpPr>
          <p:spPr>
            <a:xfrm flipV="1">
              <a:off x="1447920" y="3418920"/>
              <a:ext cx="429120" cy="7826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547" name="Connecteur droit 26"/>
            <p:cNvCxnSpPr/>
            <p:nvPr/>
          </p:nvCxnSpPr>
          <p:spPr>
            <a:xfrm>
              <a:off x="1113840" y="3418920"/>
              <a:ext cx="335520" cy="7934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grpSp>
        <p:nvGrpSpPr>
          <p:cNvPr id="548" name="Groupe 22"/>
          <p:cNvGrpSpPr/>
          <p:nvPr/>
        </p:nvGrpSpPr>
        <p:grpSpPr>
          <a:xfrm>
            <a:off x="1440000" y="2158920"/>
            <a:ext cx="1800360" cy="623880"/>
            <a:chOff x="1440000" y="2158920"/>
            <a:chExt cx="1800360" cy="623880"/>
          </a:xfrm>
        </p:grpSpPr>
        <p:cxnSp>
          <p:nvCxnSpPr>
            <p:cNvPr id="549" name="Connecteur droit 27"/>
            <p:cNvCxnSpPr/>
            <p:nvPr/>
          </p:nvCxnSpPr>
          <p:spPr>
            <a:xfrm>
              <a:off x="2339640" y="2167560"/>
              <a:ext cx="901080" cy="61560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  <p:cxnSp>
          <p:nvCxnSpPr>
            <p:cNvPr id="550" name="Connecteur droit 28"/>
            <p:cNvCxnSpPr/>
            <p:nvPr/>
          </p:nvCxnSpPr>
          <p:spPr>
            <a:xfrm flipV="1">
              <a:off x="1440000" y="2158920"/>
              <a:ext cx="901440" cy="61452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</p:grpSp>
      <p:sp>
        <p:nvSpPr>
          <p:cNvPr id="551" name="ZoneTexte 18"/>
          <p:cNvSpPr/>
          <p:nvPr/>
        </p:nvSpPr>
        <p:spPr>
          <a:xfrm>
            <a:off x="1196640" y="4098240"/>
            <a:ext cx="2403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120   +   4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552" name="Groupe 23"/>
          <p:cNvGrpSpPr/>
          <p:nvPr/>
        </p:nvGrpSpPr>
        <p:grpSpPr>
          <a:xfrm>
            <a:off x="1620000" y="4858920"/>
            <a:ext cx="1440360" cy="762120"/>
            <a:chOff x="1620000" y="4858920"/>
            <a:chExt cx="1440360" cy="762120"/>
          </a:xfrm>
        </p:grpSpPr>
        <p:cxnSp>
          <p:nvCxnSpPr>
            <p:cNvPr id="553" name="Connecteur droit 29"/>
            <p:cNvCxnSpPr/>
            <p:nvPr/>
          </p:nvCxnSpPr>
          <p:spPr>
            <a:xfrm flipV="1">
              <a:off x="2339640" y="4858920"/>
              <a:ext cx="721080" cy="75168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554" name="Connecteur droit 30"/>
            <p:cNvCxnSpPr/>
            <p:nvPr/>
          </p:nvCxnSpPr>
          <p:spPr>
            <a:xfrm>
              <a:off x="1620000" y="4870080"/>
              <a:ext cx="721080" cy="75132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sp>
        <p:nvSpPr>
          <p:cNvPr id="555" name="ZoneTexte 34"/>
          <p:cNvSpPr/>
          <p:nvPr/>
        </p:nvSpPr>
        <p:spPr>
          <a:xfrm>
            <a:off x="1800000" y="5538960"/>
            <a:ext cx="108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124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556" name="Groupe 24"/>
          <p:cNvGrpSpPr/>
          <p:nvPr/>
        </p:nvGrpSpPr>
        <p:grpSpPr>
          <a:xfrm>
            <a:off x="2880000" y="3418920"/>
            <a:ext cx="762840" cy="793080"/>
            <a:chOff x="2880000" y="3418920"/>
            <a:chExt cx="762840" cy="793080"/>
          </a:xfrm>
        </p:grpSpPr>
        <p:cxnSp>
          <p:nvCxnSpPr>
            <p:cNvPr id="557" name="Connecteur droit 31"/>
            <p:cNvCxnSpPr/>
            <p:nvPr/>
          </p:nvCxnSpPr>
          <p:spPr>
            <a:xfrm flipV="1">
              <a:off x="3214080" y="3418920"/>
              <a:ext cx="429120" cy="7826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558" name="Connecteur droit 32"/>
            <p:cNvCxnSpPr/>
            <p:nvPr/>
          </p:nvCxnSpPr>
          <p:spPr>
            <a:xfrm>
              <a:off x="2880000" y="3418920"/>
              <a:ext cx="335520" cy="7934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sp>
        <p:nvSpPr>
          <p:cNvPr id="559" name="ZoneTexte 35"/>
          <p:cNvSpPr/>
          <p:nvPr/>
        </p:nvSpPr>
        <p:spPr>
          <a:xfrm>
            <a:off x="1080000" y="1398960"/>
            <a:ext cx="287964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(60 + 2)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2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560" name="ZoneTexte 36"/>
          <p:cNvSpPr/>
          <p:nvPr/>
        </p:nvSpPr>
        <p:spPr>
          <a:xfrm>
            <a:off x="1620000" y="538920"/>
            <a:ext cx="19861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62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2</a:t>
            </a:r>
            <a:endParaRPr b="0" lang="fr-FR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569" dur="indefinite" restart="never" nodeType="tmRoot">
          <p:childTnLst>
            <p:seq>
              <p:cTn id="570" dur="indefinite" nodeType="mainSeq">
                <p:childTnLst>
                  <p:par>
                    <p:cTn id="571" fill="hold">
                      <p:stCondLst>
                        <p:cond delay="indefinite"/>
                      </p:stCondLst>
                      <p:childTnLst>
                        <p:par>
                          <p:cTn id="572" fill="hold">
                            <p:stCondLst>
                              <p:cond delay="0"/>
                            </p:stCondLst>
                            <p:childTnLst>
                              <p:par>
                                <p:cTn id="57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75" dur="500"/>
                                        <p:tgtEl>
                                          <p:spTgt spid="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6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78" dur="500"/>
                                        <p:tgtEl>
                                          <p:spTgt spid="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9" fill="hold">
                      <p:stCondLst>
                        <p:cond delay="indefinite"/>
                      </p:stCondLst>
                      <p:childTnLst>
                        <p:par>
                          <p:cTn id="580" fill="hold">
                            <p:stCondLst>
                              <p:cond delay="0"/>
                            </p:stCondLst>
                            <p:childTnLst>
                              <p:par>
                                <p:cTn id="58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83" dur="500"/>
                                        <p:tgtEl>
                                          <p:spTgt spid="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4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86" dur="500"/>
                                        <p:tgtEl>
                                          <p:spTgt spid="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7" fill="hold">
                      <p:stCondLst>
                        <p:cond delay="indefinite"/>
                      </p:stCondLst>
                      <p:childTnLst>
                        <p:par>
                          <p:cTn id="588" fill="hold">
                            <p:stCondLst>
                              <p:cond delay="0"/>
                            </p:stCondLst>
                            <p:childTnLst>
                              <p:par>
                                <p:cTn id="58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91" dur="500"/>
                                        <p:tgtEl>
                                          <p:spTgt spid="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2" fill="hold">
                      <p:stCondLst>
                        <p:cond delay="indefinite"/>
                      </p:stCondLst>
                      <p:childTnLst>
                        <p:par>
                          <p:cTn id="593" fill="hold">
                            <p:stCondLst>
                              <p:cond delay="0"/>
                            </p:stCondLst>
                            <p:childTnLst>
                              <p:par>
                                <p:cTn id="59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96" dur="500"/>
                                        <p:tgtEl>
                                          <p:spTgt spid="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7" fill="hold">
                      <p:stCondLst>
                        <p:cond delay="indefinite"/>
                      </p:stCondLst>
                      <p:childTnLst>
                        <p:par>
                          <p:cTn id="598" fill="hold">
                            <p:stCondLst>
                              <p:cond delay="0"/>
                            </p:stCondLst>
                            <p:childTnLst>
                              <p:par>
                                <p:cTn id="59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1" fill="hold">
                      <p:stCondLst>
                        <p:cond delay="indefinite"/>
                      </p:stCondLst>
                      <p:childTnLst>
                        <p:par>
                          <p:cTn id="602" fill="hold">
                            <p:stCondLst>
                              <p:cond delay="0"/>
                            </p:stCondLst>
                            <p:childTnLst>
                              <p:par>
                                <p:cTn id="60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7" fill="hold">
                      <p:stCondLst>
                        <p:cond delay="indefinite"/>
                      </p:stCondLst>
                      <p:childTnLst>
                        <p:par>
                          <p:cTn id="608" fill="hold">
                            <p:stCondLst>
                              <p:cond delay="0"/>
                            </p:stCondLst>
                            <p:childTnLst>
                              <p:par>
                                <p:cTn id="60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5" fill="hold">
                      <p:stCondLst>
                        <p:cond delay="indefinite"/>
                      </p:stCondLst>
                      <p:childTnLst>
                        <p:par>
                          <p:cTn id="616" fill="hold">
                            <p:stCondLst>
                              <p:cond delay="0"/>
                            </p:stCondLst>
                            <p:childTnLst>
                              <p:par>
                                <p:cTn id="61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PlaceHolder 1"/>
          <p:cNvSpPr>
            <a:spLocks noGrp="1"/>
          </p:cNvSpPr>
          <p:nvPr>
            <p:ph type="title"/>
          </p:nvPr>
        </p:nvSpPr>
        <p:spPr>
          <a:xfrm>
            <a:off x="4680000" y="358920"/>
            <a:ext cx="269964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0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On s’entraine. 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56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563" name="ZoneTexte 42"/>
          <p:cNvSpPr/>
          <p:nvPr/>
        </p:nvSpPr>
        <p:spPr>
          <a:xfrm>
            <a:off x="5760000" y="1083240"/>
            <a:ext cx="174348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1,9 ÷ 10 = </a:t>
            </a: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latin typeface="Arial"/>
            </a:endParaRPr>
          </a:p>
        </p:txBody>
      </p:sp>
      <p:grpSp>
        <p:nvGrpSpPr>
          <p:cNvPr id="564" name="Groupe 4"/>
          <p:cNvGrpSpPr/>
          <p:nvPr/>
        </p:nvGrpSpPr>
        <p:grpSpPr>
          <a:xfrm>
            <a:off x="4572000" y="2160000"/>
            <a:ext cx="4425840" cy="1420560"/>
            <a:chOff x="4572000" y="2160000"/>
            <a:chExt cx="4425840" cy="1420560"/>
          </a:xfrm>
        </p:grpSpPr>
        <p:sp>
          <p:nvSpPr>
            <p:cNvPr id="565" name="Rectangle 112"/>
            <p:cNvSpPr/>
            <p:nvPr/>
          </p:nvSpPr>
          <p:spPr>
            <a:xfrm>
              <a:off x="6046560" y="216288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D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566" name="Rectangle 113"/>
            <p:cNvSpPr/>
            <p:nvPr/>
          </p:nvSpPr>
          <p:spPr>
            <a:xfrm>
              <a:off x="6787800" y="216288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70c0"/>
                  </a:solidFill>
                  <a:latin typeface="Calibri"/>
                  <a:ea typeface="DejaVu Sans"/>
                </a:rPr>
                <a:t>U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567" name="Rectangle 114"/>
            <p:cNvSpPr/>
            <p:nvPr/>
          </p:nvSpPr>
          <p:spPr>
            <a:xfrm>
              <a:off x="604656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568" name="Rectangle 115"/>
            <p:cNvSpPr/>
            <p:nvPr/>
          </p:nvSpPr>
          <p:spPr>
            <a:xfrm>
              <a:off x="678780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569" name="Rectangle 116"/>
            <p:cNvSpPr/>
            <p:nvPr/>
          </p:nvSpPr>
          <p:spPr>
            <a:xfrm>
              <a:off x="5310720" y="2162880"/>
              <a:ext cx="740520" cy="5176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b050"/>
                  </a:solidFill>
                  <a:latin typeface="Calibri"/>
                  <a:ea typeface="DejaVu Sans"/>
                </a:rPr>
                <a:t>C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570" name="Rectangle 117"/>
            <p:cNvSpPr/>
            <p:nvPr/>
          </p:nvSpPr>
          <p:spPr>
            <a:xfrm>
              <a:off x="531072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571" name="Rectangle 118"/>
            <p:cNvSpPr/>
            <p:nvPr/>
          </p:nvSpPr>
          <p:spPr>
            <a:xfrm>
              <a:off x="4572000" y="2162880"/>
              <a:ext cx="740520" cy="5176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  <a:ea typeface="DejaVu Sans"/>
                </a:rPr>
                <a:t>M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572" name="Rectangle 119"/>
            <p:cNvSpPr/>
            <p:nvPr/>
          </p:nvSpPr>
          <p:spPr>
            <a:xfrm>
              <a:off x="457200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573" name="Rectangle 120"/>
            <p:cNvSpPr/>
            <p:nvPr/>
          </p:nvSpPr>
          <p:spPr>
            <a:xfrm>
              <a:off x="7514640" y="216000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574" name="Rectangle 121"/>
            <p:cNvSpPr/>
            <p:nvPr/>
          </p:nvSpPr>
          <p:spPr>
            <a:xfrm>
              <a:off x="8257320" y="216288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575" name="Rectangle 122"/>
            <p:cNvSpPr/>
            <p:nvPr/>
          </p:nvSpPr>
          <p:spPr>
            <a:xfrm>
              <a:off x="751608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576" name="Rectangle 123"/>
            <p:cNvSpPr/>
            <p:nvPr/>
          </p:nvSpPr>
          <p:spPr>
            <a:xfrm>
              <a:off x="825624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mc:AlternateContent>
          <mc:Choice xmlns:a14="http://schemas.microsoft.com/office/drawing/2010/main" Requires="a14">
            <p:sp>
              <p:nvSpPr>
                <p:cNvPr id="577" name="ZoneTexte 49"/>
                <p:cNvSpPr txBox="1"/>
                <p:nvPr/>
              </p:nvSpPr>
              <p:spPr>
                <a:xfrm>
                  <a:off x="7681320" y="2360880"/>
                  <a:ext cx="456120" cy="25956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578" name="ZoneTexte 50"/>
                <p:cNvSpPr txBox="1"/>
                <p:nvPr/>
              </p:nvSpPr>
              <p:spPr>
                <a:xfrm>
                  <a:off x="8364960" y="2371320"/>
                  <a:ext cx="584280" cy="25956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</p:grpSp>
      <p:sp>
        <p:nvSpPr>
          <p:cNvPr id="579" name="ZoneTexte 51"/>
          <p:cNvSpPr/>
          <p:nvPr/>
        </p:nvSpPr>
        <p:spPr>
          <a:xfrm>
            <a:off x="7000200" y="268164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580" name="ZoneTexte 55"/>
          <p:cNvSpPr/>
          <p:nvPr/>
        </p:nvSpPr>
        <p:spPr>
          <a:xfrm>
            <a:off x="7686720" y="269100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9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581" name="ZoneTexte 57"/>
          <p:cNvSpPr/>
          <p:nvPr/>
        </p:nvSpPr>
        <p:spPr>
          <a:xfrm>
            <a:off x="7371000" y="2516400"/>
            <a:ext cx="26928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582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583" name="ZoneTexte 56"/>
          <p:cNvSpPr/>
          <p:nvPr/>
        </p:nvSpPr>
        <p:spPr>
          <a:xfrm>
            <a:off x="1620000" y="539640"/>
            <a:ext cx="19861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7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41</a:t>
            </a:r>
            <a:endParaRPr b="0" lang="fr-FR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PlaceHolder 1"/>
          <p:cNvSpPr>
            <a:spLocks noGrp="1"/>
          </p:cNvSpPr>
          <p:nvPr>
            <p:ph type="title"/>
          </p:nvPr>
        </p:nvSpPr>
        <p:spPr>
          <a:xfrm>
            <a:off x="4680000" y="358920"/>
            <a:ext cx="269964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0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On s’entraine. 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58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586" name="ZoneTexte 38"/>
          <p:cNvSpPr/>
          <p:nvPr/>
        </p:nvSpPr>
        <p:spPr>
          <a:xfrm>
            <a:off x="5760000" y="1083240"/>
            <a:ext cx="174348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1,9 ÷ 10 = </a:t>
            </a: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587" name="ZoneTexte 45"/>
          <p:cNvSpPr/>
          <p:nvPr/>
        </p:nvSpPr>
        <p:spPr>
          <a:xfrm>
            <a:off x="6926400" y="1080000"/>
            <a:ext cx="174348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0,19 </a:t>
            </a:r>
            <a:r>
              <a:rPr b="1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latin typeface="Arial"/>
            </a:endParaRPr>
          </a:p>
        </p:txBody>
      </p:sp>
      <p:grpSp>
        <p:nvGrpSpPr>
          <p:cNvPr id="588" name="Groupe 25"/>
          <p:cNvGrpSpPr/>
          <p:nvPr/>
        </p:nvGrpSpPr>
        <p:grpSpPr>
          <a:xfrm>
            <a:off x="4572000" y="2160000"/>
            <a:ext cx="4425840" cy="1420560"/>
            <a:chOff x="4572000" y="2160000"/>
            <a:chExt cx="4425840" cy="1420560"/>
          </a:xfrm>
        </p:grpSpPr>
        <p:sp>
          <p:nvSpPr>
            <p:cNvPr id="589" name="Rectangle 165"/>
            <p:cNvSpPr/>
            <p:nvPr/>
          </p:nvSpPr>
          <p:spPr>
            <a:xfrm>
              <a:off x="6046560" y="216288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D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590" name="Rectangle 166"/>
            <p:cNvSpPr/>
            <p:nvPr/>
          </p:nvSpPr>
          <p:spPr>
            <a:xfrm>
              <a:off x="6787800" y="216288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70c0"/>
                  </a:solidFill>
                  <a:latin typeface="Calibri"/>
                  <a:ea typeface="DejaVu Sans"/>
                </a:rPr>
                <a:t>U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591" name="Rectangle 167"/>
            <p:cNvSpPr/>
            <p:nvPr/>
          </p:nvSpPr>
          <p:spPr>
            <a:xfrm>
              <a:off x="604656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592" name="Rectangle 168"/>
            <p:cNvSpPr/>
            <p:nvPr/>
          </p:nvSpPr>
          <p:spPr>
            <a:xfrm>
              <a:off x="678780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593" name="Rectangle 169"/>
            <p:cNvSpPr/>
            <p:nvPr/>
          </p:nvSpPr>
          <p:spPr>
            <a:xfrm>
              <a:off x="5310720" y="2162880"/>
              <a:ext cx="740520" cy="5176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b050"/>
                  </a:solidFill>
                  <a:latin typeface="Calibri"/>
                  <a:ea typeface="DejaVu Sans"/>
                </a:rPr>
                <a:t>C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594" name="Rectangle 170"/>
            <p:cNvSpPr/>
            <p:nvPr/>
          </p:nvSpPr>
          <p:spPr>
            <a:xfrm>
              <a:off x="531072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595" name="Rectangle 171"/>
            <p:cNvSpPr/>
            <p:nvPr/>
          </p:nvSpPr>
          <p:spPr>
            <a:xfrm>
              <a:off x="4572000" y="2162880"/>
              <a:ext cx="740520" cy="5176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  <a:ea typeface="DejaVu Sans"/>
                </a:rPr>
                <a:t>M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596" name="Rectangle 172"/>
            <p:cNvSpPr/>
            <p:nvPr/>
          </p:nvSpPr>
          <p:spPr>
            <a:xfrm>
              <a:off x="457200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597" name="Rectangle 173"/>
            <p:cNvSpPr/>
            <p:nvPr/>
          </p:nvSpPr>
          <p:spPr>
            <a:xfrm>
              <a:off x="7514640" y="216000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598" name="Rectangle 174"/>
            <p:cNvSpPr/>
            <p:nvPr/>
          </p:nvSpPr>
          <p:spPr>
            <a:xfrm>
              <a:off x="8257320" y="216288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599" name="Rectangle 175"/>
            <p:cNvSpPr/>
            <p:nvPr/>
          </p:nvSpPr>
          <p:spPr>
            <a:xfrm>
              <a:off x="751608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600" name="Rectangle 176"/>
            <p:cNvSpPr/>
            <p:nvPr/>
          </p:nvSpPr>
          <p:spPr>
            <a:xfrm>
              <a:off x="825624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mc:AlternateContent>
          <mc:Choice xmlns:a14="http://schemas.microsoft.com/office/drawing/2010/main" Requires="a14">
            <p:sp>
              <p:nvSpPr>
                <p:cNvPr id="601" name="ZoneTexte 46"/>
                <p:cNvSpPr txBox="1"/>
                <p:nvPr/>
              </p:nvSpPr>
              <p:spPr>
                <a:xfrm>
                  <a:off x="7681320" y="2360880"/>
                  <a:ext cx="456120" cy="25956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602" name="ZoneTexte 48"/>
                <p:cNvSpPr txBox="1"/>
                <p:nvPr/>
              </p:nvSpPr>
              <p:spPr>
                <a:xfrm>
                  <a:off x="8364960" y="2371320"/>
                  <a:ext cx="584280" cy="25956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</p:grpSp>
      <p:sp>
        <p:nvSpPr>
          <p:cNvPr id="603" name="ZoneTexte 112"/>
          <p:cNvSpPr/>
          <p:nvPr/>
        </p:nvSpPr>
        <p:spPr>
          <a:xfrm>
            <a:off x="7000200" y="268164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604" name="ZoneTexte 113"/>
          <p:cNvSpPr/>
          <p:nvPr/>
        </p:nvSpPr>
        <p:spPr>
          <a:xfrm>
            <a:off x="7719120" y="310536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1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605" name="ZoneTexte 114"/>
          <p:cNvSpPr/>
          <p:nvPr/>
        </p:nvSpPr>
        <p:spPr>
          <a:xfrm>
            <a:off x="8432640" y="311796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9</a:t>
            </a:r>
            <a:endParaRPr b="0" lang="fr-FR" sz="2400" spc="-1" strike="noStrike">
              <a:latin typeface="Arial"/>
            </a:endParaRPr>
          </a:p>
        </p:txBody>
      </p:sp>
      <p:cxnSp>
        <p:nvCxnSpPr>
          <p:cNvPr id="606" name="Connecteur droit avec flèche 4"/>
          <p:cNvCxnSpPr/>
          <p:nvPr/>
        </p:nvCxnSpPr>
        <p:spPr>
          <a:xfrm>
            <a:off x="8021160" y="2942280"/>
            <a:ext cx="453240" cy="34632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  <p:cxnSp>
        <p:nvCxnSpPr>
          <p:cNvPr id="607" name="Connecteur droit avec flèche 5"/>
          <p:cNvCxnSpPr/>
          <p:nvPr/>
        </p:nvCxnSpPr>
        <p:spPr>
          <a:xfrm>
            <a:off x="7265160" y="2964960"/>
            <a:ext cx="453240" cy="34632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  <p:sp>
        <p:nvSpPr>
          <p:cNvPr id="608" name="ZoneTexte 115"/>
          <p:cNvSpPr/>
          <p:nvPr/>
        </p:nvSpPr>
        <p:spPr>
          <a:xfrm>
            <a:off x="7349040" y="2873520"/>
            <a:ext cx="26928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b74391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609" name="ZoneTexte 116"/>
          <p:cNvSpPr/>
          <p:nvPr/>
        </p:nvSpPr>
        <p:spPr>
          <a:xfrm>
            <a:off x="7686720" y="269100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9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610" name="ZoneTexte 117"/>
          <p:cNvSpPr/>
          <p:nvPr/>
        </p:nvSpPr>
        <p:spPr>
          <a:xfrm>
            <a:off x="7004160" y="308268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611" name="ZoneTexte 118"/>
          <p:cNvSpPr/>
          <p:nvPr/>
        </p:nvSpPr>
        <p:spPr>
          <a:xfrm>
            <a:off x="7371000" y="2516400"/>
            <a:ext cx="26928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612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grpSp>
        <p:nvGrpSpPr>
          <p:cNvPr id="613" name=""/>
          <p:cNvGrpSpPr/>
          <p:nvPr/>
        </p:nvGrpSpPr>
        <p:grpSpPr>
          <a:xfrm>
            <a:off x="720000" y="2159640"/>
            <a:ext cx="3239640" cy="1299960"/>
            <a:chOff x="720000" y="2159640"/>
            <a:chExt cx="3239640" cy="1299960"/>
          </a:xfrm>
        </p:grpSpPr>
        <p:sp>
          <p:nvSpPr>
            <p:cNvPr id="614" name="ZoneTexte 119"/>
            <p:cNvSpPr/>
            <p:nvPr/>
          </p:nvSpPr>
          <p:spPr>
            <a:xfrm>
              <a:off x="720000" y="2699640"/>
              <a:ext cx="3239640" cy="7599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7 </a:t>
              </a:r>
              <a:r>
                <a:rPr b="0" lang="fr-FR" sz="44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× 40 </a:t>
              </a: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+ 7</a:t>
              </a:r>
              <a:r>
                <a:rPr b="0" lang="fr-FR" sz="4400" spc="-1" strike="noStrike">
                  <a:solidFill>
                    <a:srgbClr val="4472c4"/>
                  </a:solidFill>
                  <a:latin typeface="Calibri"/>
                  <a:ea typeface="DejaVu Sans"/>
                </a:rPr>
                <a:t> </a:t>
              </a:r>
              <a:r>
                <a:rPr b="0" lang="fr-FR" sz="44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× 1</a:t>
              </a:r>
              <a:endParaRPr b="0" lang="fr-FR" sz="4400" spc="-1" strike="noStrike">
                <a:latin typeface="Arial"/>
              </a:endParaRPr>
            </a:p>
          </p:txBody>
        </p:sp>
        <p:grpSp>
          <p:nvGrpSpPr>
            <p:cNvPr id="615" name="Groupe 31"/>
            <p:cNvGrpSpPr/>
            <p:nvPr/>
          </p:nvGrpSpPr>
          <p:grpSpPr>
            <a:xfrm>
              <a:off x="1440000" y="2159640"/>
              <a:ext cx="1800360" cy="623880"/>
              <a:chOff x="1440000" y="2159640"/>
              <a:chExt cx="1800360" cy="623880"/>
            </a:xfrm>
          </p:grpSpPr>
          <p:cxnSp>
            <p:nvCxnSpPr>
              <p:cNvPr id="616" name="Connecteur droit 43"/>
              <p:cNvCxnSpPr/>
              <p:nvPr/>
            </p:nvCxnSpPr>
            <p:spPr>
              <a:xfrm>
                <a:off x="2339640" y="2168280"/>
                <a:ext cx="901080" cy="615600"/>
              </a:xfrm>
              <a:prstGeom prst="straightConnector1">
                <a:avLst/>
              </a:prstGeom>
              <a:ln w="19050">
                <a:solidFill>
                  <a:srgbClr val="c00000"/>
                </a:solidFill>
                <a:round/>
              </a:ln>
            </p:spPr>
          </p:cxnSp>
          <p:cxnSp>
            <p:nvCxnSpPr>
              <p:cNvPr id="617" name="Connecteur droit 44"/>
              <p:cNvCxnSpPr/>
              <p:nvPr/>
            </p:nvCxnSpPr>
            <p:spPr>
              <a:xfrm flipV="1">
                <a:off x="1440000" y="2159640"/>
                <a:ext cx="901440" cy="614520"/>
              </a:xfrm>
              <a:prstGeom prst="straightConnector1">
                <a:avLst/>
              </a:prstGeom>
              <a:ln w="19050">
                <a:solidFill>
                  <a:srgbClr val="c00000"/>
                </a:solidFill>
                <a:round/>
              </a:ln>
            </p:spPr>
          </p:cxnSp>
        </p:grpSp>
      </p:grpSp>
      <p:grpSp>
        <p:nvGrpSpPr>
          <p:cNvPr id="618" name=""/>
          <p:cNvGrpSpPr/>
          <p:nvPr/>
        </p:nvGrpSpPr>
        <p:grpSpPr>
          <a:xfrm>
            <a:off x="1620000" y="4859640"/>
            <a:ext cx="1440360" cy="1440000"/>
            <a:chOff x="1620000" y="4859640"/>
            <a:chExt cx="1440360" cy="1440000"/>
          </a:xfrm>
        </p:grpSpPr>
        <p:grpSp>
          <p:nvGrpSpPr>
            <p:cNvPr id="619" name="Groupe 32"/>
            <p:cNvGrpSpPr/>
            <p:nvPr/>
          </p:nvGrpSpPr>
          <p:grpSpPr>
            <a:xfrm>
              <a:off x="1620000" y="4859640"/>
              <a:ext cx="1440360" cy="762120"/>
              <a:chOff x="1620000" y="4859640"/>
              <a:chExt cx="1440360" cy="762120"/>
            </a:xfrm>
          </p:grpSpPr>
          <p:cxnSp>
            <p:nvCxnSpPr>
              <p:cNvPr id="620" name="Connecteur droit 45"/>
              <p:cNvCxnSpPr/>
              <p:nvPr/>
            </p:nvCxnSpPr>
            <p:spPr>
              <a:xfrm flipV="1">
                <a:off x="2339640" y="4859640"/>
                <a:ext cx="721080" cy="75168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  <p:cxnSp>
            <p:nvCxnSpPr>
              <p:cNvPr id="621" name="Connecteur droit 46"/>
              <p:cNvCxnSpPr/>
              <p:nvPr/>
            </p:nvCxnSpPr>
            <p:spPr>
              <a:xfrm>
                <a:off x="1620000" y="4870800"/>
                <a:ext cx="721080" cy="751320"/>
              </a:xfrm>
              <a:prstGeom prst="straightConnector1">
                <a:avLst/>
              </a:prstGeom>
              <a:ln w="19050">
                <a:solidFill>
                  <a:srgbClr val="4472c4"/>
                </a:solidFill>
                <a:round/>
              </a:ln>
            </p:spPr>
          </p:cxnSp>
        </p:grpSp>
        <p:sp>
          <p:nvSpPr>
            <p:cNvPr id="622" name="ZoneTexte 121"/>
            <p:cNvSpPr/>
            <p:nvPr/>
          </p:nvSpPr>
          <p:spPr>
            <a:xfrm>
              <a:off x="1800000" y="5539680"/>
              <a:ext cx="1191240" cy="7599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281</a:t>
              </a:r>
              <a:endParaRPr b="0" lang="fr-FR" sz="4400" spc="-1" strike="noStrike">
                <a:latin typeface="Arial"/>
              </a:endParaRPr>
            </a:p>
          </p:txBody>
        </p:sp>
      </p:grpSp>
      <p:grpSp>
        <p:nvGrpSpPr>
          <p:cNvPr id="623" name=""/>
          <p:cNvGrpSpPr/>
          <p:nvPr/>
        </p:nvGrpSpPr>
        <p:grpSpPr>
          <a:xfrm>
            <a:off x="1113840" y="3419640"/>
            <a:ext cx="2529000" cy="1440000"/>
            <a:chOff x="1113840" y="3419640"/>
            <a:chExt cx="2529000" cy="1440000"/>
          </a:xfrm>
        </p:grpSpPr>
        <p:grpSp>
          <p:nvGrpSpPr>
            <p:cNvPr id="624" name="Groupe 30"/>
            <p:cNvGrpSpPr/>
            <p:nvPr/>
          </p:nvGrpSpPr>
          <p:grpSpPr>
            <a:xfrm>
              <a:off x="1113840" y="3419640"/>
              <a:ext cx="762840" cy="793080"/>
              <a:chOff x="1113840" y="3419640"/>
              <a:chExt cx="762840" cy="793080"/>
            </a:xfrm>
          </p:grpSpPr>
          <p:cxnSp>
            <p:nvCxnSpPr>
              <p:cNvPr id="625" name="Connecteur droit 41"/>
              <p:cNvCxnSpPr/>
              <p:nvPr/>
            </p:nvCxnSpPr>
            <p:spPr>
              <a:xfrm flipV="1">
                <a:off x="1447920" y="3419640"/>
                <a:ext cx="429120" cy="782640"/>
              </a:xfrm>
              <a:prstGeom prst="straightConnector1">
                <a:avLst/>
              </a:prstGeom>
              <a:ln w="19050">
                <a:solidFill>
                  <a:srgbClr val="c9211e"/>
                </a:solidFill>
                <a:round/>
              </a:ln>
            </p:spPr>
          </p:cxnSp>
          <p:cxnSp>
            <p:nvCxnSpPr>
              <p:cNvPr id="626" name="Connecteur droit 42"/>
              <p:cNvCxnSpPr/>
              <p:nvPr/>
            </p:nvCxnSpPr>
            <p:spPr>
              <a:xfrm>
                <a:off x="1113840" y="3419640"/>
                <a:ext cx="335520" cy="793440"/>
              </a:xfrm>
              <a:prstGeom prst="straightConnector1">
                <a:avLst/>
              </a:prstGeom>
              <a:ln w="19050">
                <a:solidFill>
                  <a:srgbClr val="c9211e"/>
                </a:solidFill>
                <a:round/>
              </a:ln>
            </p:spPr>
          </p:cxnSp>
        </p:grpSp>
        <p:sp>
          <p:nvSpPr>
            <p:cNvPr id="627" name="ZoneTexte 120"/>
            <p:cNvSpPr/>
            <p:nvPr/>
          </p:nvSpPr>
          <p:spPr>
            <a:xfrm>
              <a:off x="1196640" y="4098960"/>
              <a:ext cx="2403000" cy="7606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280   +   7</a:t>
              </a:r>
              <a:endParaRPr b="0" lang="fr-FR" sz="4400" spc="-1" strike="noStrike">
                <a:latin typeface="Arial"/>
              </a:endParaRPr>
            </a:p>
          </p:txBody>
        </p:sp>
        <p:grpSp>
          <p:nvGrpSpPr>
            <p:cNvPr id="628" name="Groupe 33"/>
            <p:cNvGrpSpPr/>
            <p:nvPr/>
          </p:nvGrpSpPr>
          <p:grpSpPr>
            <a:xfrm>
              <a:off x="2880000" y="3419640"/>
              <a:ext cx="762840" cy="793080"/>
              <a:chOff x="2880000" y="3419640"/>
              <a:chExt cx="762840" cy="793080"/>
            </a:xfrm>
          </p:grpSpPr>
          <p:cxnSp>
            <p:nvCxnSpPr>
              <p:cNvPr id="629" name="Connecteur droit 47"/>
              <p:cNvCxnSpPr/>
              <p:nvPr/>
            </p:nvCxnSpPr>
            <p:spPr>
              <a:xfrm flipV="1">
                <a:off x="3214080" y="3419640"/>
                <a:ext cx="429120" cy="782640"/>
              </a:xfrm>
              <a:prstGeom prst="straightConnector1">
                <a:avLst/>
              </a:prstGeom>
              <a:ln w="19050">
                <a:solidFill>
                  <a:srgbClr val="c9211e"/>
                </a:solidFill>
                <a:round/>
              </a:ln>
            </p:spPr>
          </p:cxnSp>
          <p:cxnSp>
            <p:nvCxnSpPr>
              <p:cNvPr id="630" name="Connecteur droit 48"/>
              <p:cNvCxnSpPr/>
              <p:nvPr/>
            </p:nvCxnSpPr>
            <p:spPr>
              <a:xfrm>
                <a:off x="2880000" y="3419640"/>
                <a:ext cx="335520" cy="793440"/>
              </a:xfrm>
              <a:prstGeom prst="straightConnector1">
                <a:avLst/>
              </a:prstGeom>
              <a:ln w="19050">
                <a:solidFill>
                  <a:srgbClr val="c9211e"/>
                </a:solidFill>
                <a:round/>
              </a:ln>
            </p:spPr>
          </p:cxnSp>
        </p:grpSp>
      </p:grpSp>
      <p:sp>
        <p:nvSpPr>
          <p:cNvPr id="631" name="ZoneTexte 122"/>
          <p:cNvSpPr/>
          <p:nvPr/>
        </p:nvSpPr>
        <p:spPr>
          <a:xfrm>
            <a:off x="1080000" y="1399680"/>
            <a:ext cx="287964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7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(40 + 1)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632" name="ZoneTexte 123"/>
          <p:cNvSpPr/>
          <p:nvPr/>
        </p:nvSpPr>
        <p:spPr>
          <a:xfrm>
            <a:off x="1620000" y="539640"/>
            <a:ext cx="19861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7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41</a:t>
            </a:r>
            <a:endParaRPr b="0" lang="fr-FR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621" dur="indefinite" restart="never" nodeType="tmRoot">
          <p:childTnLst>
            <p:seq>
              <p:cTn id="622" dur="indefinite" nodeType="mainSeq">
                <p:childTnLst>
                  <p:par>
                    <p:cTn id="623" fill="hold">
                      <p:stCondLst>
                        <p:cond delay="indefinite"/>
                      </p:stCondLst>
                      <p:childTnLst>
                        <p:par>
                          <p:cTn id="624" fill="hold">
                            <p:stCondLst>
                              <p:cond delay="0"/>
                            </p:stCondLst>
                            <p:childTnLst>
                              <p:par>
                                <p:cTn id="62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27" dur="500"/>
                                        <p:tgtEl>
                                          <p:spTgt spid="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8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30" dur="500"/>
                                        <p:tgtEl>
                                          <p:spTgt spid="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1" fill="hold">
                      <p:stCondLst>
                        <p:cond delay="indefinite"/>
                      </p:stCondLst>
                      <p:childTnLst>
                        <p:par>
                          <p:cTn id="632" fill="hold">
                            <p:stCondLst>
                              <p:cond delay="0"/>
                            </p:stCondLst>
                            <p:childTnLst>
                              <p:par>
                                <p:cTn id="63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35" dur="500"/>
                                        <p:tgtEl>
                                          <p:spTgt spid="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6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38" dur="500"/>
                                        <p:tgtEl>
                                          <p:spTgt spid="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9" fill="hold">
                      <p:stCondLst>
                        <p:cond delay="indefinite"/>
                      </p:stCondLst>
                      <p:childTnLst>
                        <p:par>
                          <p:cTn id="640" fill="hold">
                            <p:stCondLst>
                              <p:cond delay="0"/>
                            </p:stCondLst>
                            <p:childTnLst>
                              <p:par>
                                <p:cTn id="64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43" dur="500"/>
                                        <p:tgtEl>
                                          <p:spTgt spid="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4" fill="hold">
                      <p:stCondLst>
                        <p:cond delay="indefinite"/>
                      </p:stCondLst>
                      <p:childTnLst>
                        <p:par>
                          <p:cTn id="645" fill="hold">
                            <p:stCondLst>
                              <p:cond delay="0"/>
                            </p:stCondLst>
                            <p:childTnLst>
                              <p:par>
                                <p:cTn id="64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48" dur="500"/>
                                        <p:tgtEl>
                                          <p:spTgt spid="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9" fill="hold">
                      <p:stCondLst>
                        <p:cond delay="indefinite"/>
                      </p:stCondLst>
                      <p:childTnLst>
                        <p:par>
                          <p:cTn id="650" fill="hold">
                            <p:stCondLst>
                              <p:cond delay="0"/>
                            </p:stCondLst>
                            <p:childTnLst>
                              <p:par>
                                <p:cTn id="65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53" dur="500"/>
                                        <p:tgtEl>
                                          <p:spTgt spid="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4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6" fill="hold">
                      <p:stCondLst>
                        <p:cond delay="indefinite"/>
                      </p:stCondLst>
                      <p:childTnLst>
                        <p:par>
                          <p:cTn id="657" fill="hold">
                            <p:stCondLst>
                              <p:cond delay="0"/>
                            </p:stCondLst>
                            <p:childTnLst>
                              <p:par>
                                <p:cTn id="658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0" fill="hold">
                      <p:stCondLst>
                        <p:cond delay="indefinite"/>
                      </p:stCondLst>
                      <p:childTnLst>
                        <p:par>
                          <p:cTn id="661" fill="hold">
                            <p:stCondLst>
                              <p:cond delay="0"/>
                            </p:stCondLst>
                            <p:childTnLst>
                              <p:par>
                                <p:cTn id="662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4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6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8" fill="hold">
                      <p:stCondLst>
                        <p:cond delay="indefinite"/>
                      </p:stCondLst>
                      <p:childTnLst>
                        <p:par>
                          <p:cTn id="669" fill="hold">
                            <p:stCondLst>
                              <p:cond delay="0"/>
                            </p:stCondLst>
                            <p:childTnLst>
                              <p:par>
                                <p:cTn id="67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PlaceHolder 1"/>
          <p:cNvSpPr>
            <a:spLocks noGrp="1"/>
          </p:cNvSpPr>
          <p:nvPr>
            <p:ph type="title"/>
          </p:nvPr>
        </p:nvSpPr>
        <p:spPr>
          <a:xfrm>
            <a:off x="4500000" y="360000"/>
            <a:ext cx="197964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Observe.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63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35" name="ZoneTexte 44"/>
          <p:cNvSpPr/>
          <p:nvPr/>
        </p:nvSpPr>
        <p:spPr>
          <a:xfrm>
            <a:off x="5760000" y="901080"/>
            <a:ext cx="1743480" cy="790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257 ÷ 10 = </a:t>
            </a: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636" name="ZoneTexte 52"/>
          <p:cNvSpPr/>
          <p:nvPr/>
        </p:nvSpPr>
        <p:spPr>
          <a:xfrm>
            <a:off x="4680000" y="4475880"/>
            <a:ext cx="4463640" cy="1644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100" spc="-1" strike="noStrike">
                <a:solidFill>
                  <a:srgbClr val="000000"/>
                </a:solidFill>
                <a:latin typeface="Calibri"/>
                <a:ea typeface="DejaVu Sans"/>
              </a:rPr>
              <a:t>Les centaines deviennent des dizaines.</a:t>
            </a:r>
            <a:endParaRPr b="0" lang="fr-FR" sz="21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2100" spc="-1" strike="noStrike">
                <a:solidFill>
                  <a:srgbClr val="000000"/>
                </a:solidFill>
                <a:latin typeface="Calibri"/>
                <a:ea typeface="DejaVu Sans"/>
              </a:rPr>
              <a:t>Les dizaines deviennent des unités.</a:t>
            </a:r>
            <a:endParaRPr b="0" lang="fr-FR" sz="21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2100" spc="-1" strike="noStrike">
                <a:solidFill>
                  <a:srgbClr val="000000"/>
                </a:solidFill>
                <a:latin typeface="Calibri"/>
                <a:ea typeface="DejaVu Sans"/>
              </a:rPr>
              <a:t>Les unités deviennent des dixièmes.</a:t>
            </a:r>
            <a:endParaRPr b="0" lang="fr-FR" sz="21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2100" spc="-1" strike="noStrike">
                <a:solidFill>
                  <a:srgbClr val="000000"/>
                </a:solidFill>
                <a:latin typeface="Calibri"/>
                <a:ea typeface="DejaVu Sans"/>
              </a:rPr>
              <a:t>Etc.</a:t>
            </a:r>
            <a:endParaRPr b="0" lang="fr-FR" sz="21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fr-FR" sz="1800" spc="-1" strike="noStrike">
              <a:latin typeface="Arial"/>
            </a:endParaRPr>
          </a:p>
        </p:txBody>
      </p:sp>
      <p:grpSp>
        <p:nvGrpSpPr>
          <p:cNvPr id="637" name="Groupe 26"/>
          <p:cNvGrpSpPr/>
          <p:nvPr/>
        </p:nvGrpSpPr>
        <p:grpSpPr>
          <a:xfrm>
            <a:off x="4573800" y="1441440"/>
            <a:ext cx="4425840" cy="1420560"/>
            <a:chOff x="4573800" y="1441440"/>
            <a:chExt cx="4425840" cy="1420560"/>
          </a:xfrm>
        </p:grpSpPr>
        <p:sp>
          <p:nvSpPr>
            <p:cNvPr id="638" name="Rectangle 177"/>
            <p:cNvSpPr/>
            <p:nvPr/>
          </p:nvSpPr>
          <p:spPr>
            <a:xfrm>
              <a:off x="6048360" y="144432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D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639" name="Rectangle 178"/>
            <p:cNvSpPr/>
            <p:nvPr/>
          </p:nvSpPr>
          <p:spPr>
            <a:xfrm>
              <a:off x="6789600" y="144432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70c0"/>
                  </a:solidFill>
                  <a:latin typeface="Calibri"/>
                  <a:ea typeface="DejaVu Sans"/>
                </a:rPr>
                <a:t>U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640" name="Rectangle 179"/>
            <p:cNvSpPr/>
            <p:nvPr/>
          </p:nvSpPr>
          <p:spPr>
            <a:xfrm>
              <a:off x="6048360" y="196200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641" name="Rectangle 180"/>
            <p:cNvSpPr/>
            <p:nvPr/>
          </p:nvSpPr>
          <p:spPr>
            <a:xfrm>
              <a:off x="6789600" y="196200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642" name="Rectangle 181"/>
            <p:cNvSpPr/>
            <p:nvPr/>
          </p:nvSpPr>
          <p:spPr>
            <a:xfrm>
              <a:off x="5312520" y="1444320"/>
              <a:ext cx="740520" cy="5176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b050"/>
                  </a:solidFill>
                  <a:latin typeface="Calibri"/>
                  <a:ea typeface="DejaVu Sans"/>
                </a:rPr>
                <a:t>C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643" name="Rectangle 182"/>
            <p:cNvSpPr/>
            <p:nvPr/>
          </p:nvSpPr>
          <p:spPr>
            <a:xfrm>
              <a:off x="5312520" y="196200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644" name="Rectangle 183"/>
            <p:cNvSpPr/>
            <p:nvPr/>
          </p:nvSpPr>
          <p:spPr>
            <a:xfrm>
              <a:off x="4573800" y="1444320"/>
              <a:ext cx="740520" cy="5176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  <a:ea typeface="DejaVu Sans"/>
                </a:rPr>
                <a:t>M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645" name="Rectangle 184"/>
            <p:cNvSpPr/>
            <p:nvPr/>
          </p:nvSpPr>
          <p:spPr>
            <a:xfrm>
              <a:off x="4573800" y="196200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646" name="Rectangle 185"/>
            <p:cNvSpPr/>
            <p:nvPr/>
          </p:nvSpPr>
          <p:spPr>
            <a:xfrm>
              <a:off x="7516440" y="144144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647" name="Rectangle 186"/>
            <p:cNvSpPr/>
            <p:nvPr/>
          </p:nvSpPr>
          <p:spPr>
            <a:xfrm>
              <a:off x="8259120" y="144432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648" name="Rectangle 187"/>
            <p:cNvSpPr/>
            <p:nvPr/>
          </p:nvSpPr>
          <p:spPr>
            <a:xfrm>
              <a:off x="7517880" y="196200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649" name="Rectangle 188"/>
            <p:cNvSpPr/>
            <p:nvPr/>
          </p:nvSpPr>
          <p:spPr>
            <a:xfrm>
              <a:off x="8258040" y="196200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mc:AlternateContent>
          <mc:Choice xmlns:a14="http://schemas.microsoft.com/office/drawing/2010/main" Requires="a14">
            <p:sp>
              <p:nvSpPr>
                <p:cNvPr id="650" name="ZoneTexte 53"/>
                <p:cNvSpPr txBox="1"/>
                <p:nvPr/>
              </p:nvSpPr>
              <p:spPr>
                <a:xfrm>
                  <a:off x="7683120" y="1642320"/>
                  <a:ext cx="456120" cy="25956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651" name="ZoneTexte 54"/>
                <p:cNvSpPr txBox="1"/>
                <p:nvPr/>
              </p:nvSpPr>
              <p:spPr>
                <a:xfrm>
                  <a:off x="8366760" y="1652760"/>
                  <a:ext cx="584280" cy="25956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</p:grpSp>
      <p:sp>
        <p:nvSpPr>
          <p:cNvPr id="652" name="ZoneTexte 124"/>
          <p:cNvSpPr/>
          <p:nvPr/>
        </p:nvSpPr>
        <p:spPr>
          <a:xfrm>
            <a:off x="5511960" y="199728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653" name="ZoneTexte 125"/>
          <p:cNvSpPr/>
          <p:nvPr/>
        </p:nvSpPr>
        <p:spPr>
          <a:xfrm>
            <a:off x="6235200" y="198648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5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654" name="ZoneTexte 126"/>
          <p:cNvSpPr/>
          <p:nvPr/>
        </p:nvSpPr>
        <p:spPr>
          <a:xfrm>
            <a:off x="6988320" y="196416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7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655" name="ZoneTexte 127"/>
          <p:cNvSpPr/>
          <p:nvPr/>
        </p:nvSpPr>
        <p:spPr>
          <a:xfrm>
            <a:off x="4680000" y="3060000"/>
            <a:ext cx="4447800" cy="118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Diviser un nombre par 10, c’est donner à chaque chiffre une valeur </a:t>
            </a: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10 fois plus petite</a:t>
            </a: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.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656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657" name="ZoneTexte 128"/>
          <p:cNvSpPr/>
          <p:nvPr/>
        </p:nvSpPr>
        <p:spPr>
          <a:xfrm>
            <a:off x="1620000" y="539640"/>
            <a:ext cx="19861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39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5</a:t>
            </a:r>
            <a:endParaRPr b="0" lang="fr-FR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672" dur="indefinite" restart="never" nodeType="tmRoot">
          <p:childTnLst>
            <p:seq>
              <p:cTn id="673" dur="indefinite" nodeType="mainSeq">
                <p:childTnLst>
                  <p:par>
                    <p:cTn id="674" fill="hold">
                      <p:stCondLst>
                        <p:cond delay="indefinite"/>
                      </p:stCondLst>
                      <p:childTnLst>
                        <p:par>
                          <p:cTn id="675" fill="hold">
                            <p:stCondLst>
                              <p:cond delay="0"/>
                            </p:stCondLst>
                            <p:childTnLst>
                              <p:par>
                                <p:cTn id="67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78" dur="500"/>
                                        <p:tgtEl>
                                          <p:spTgt spid="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9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81" dur="500"/>
                                        <p:tgtEl>
                                          <p:spTgt spid="6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2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84" dur="500"/>
                                        <p:tgtEl>
                                          <p:spTgt spid="6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5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87" dur="500"/>
                                        <p:tgtEl>
                                          <p:spTgt spid="6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8" fill="hold">
                      <p:stCondLst>
                        <p:cond delay="indefinite"/>
                      </p:stCondLst>
                      <p:childTnLst>
                        <p:par>
                          <p:cTn id="689" fill="hold">
                            <p:stCondLst>
                              <p:cond delay="0"/>
                            </p:stCondLst>
                            <p:childTnLst>
                              <p:par>
                                <p:cTn id="69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92" dur="500"/>
                                        <p:tgtEl>
                                          <p:spTgt spid="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PlaceHolder 1"/>
          <p:cNvSpPr>
            <a:spLocks noGrp="1"/>
          </p:cNvSpPr>
          <p:nvPr>
            <p:ph type="title"/>
          </p:nvPr>
        </p:nvSpPr>
        <p:spPr>
          <a:xfrm>
            <a:off x="4500000" y="360000"/>
            <a:ext cx="197964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Observe.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65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60" name="ZoneTexte 129"/>
          <p:cNvSpPr/>
          <p:nvPr/>
        </p:nvSpPr>
        <p:spPr>
          <a:xfrm>
            <a:off x="5760000" y="901080"/>
            <a:ext cx="1743480" cy="790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257 ÷ 10 = </a:t>
            </a: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661" name="ZoneTexte 130"/>
          <p:cNvSpPr/>
          <p:nvPr/>
        </p:nvSpPr>
        <p:spPr>
          <a:xfrm>
            <a:off x="4680000" y="4475880"/>
            <a:ext cx="4463640" cy="1644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100" spc="-1" strike="noStrike">
                <a:solidFill>
                  <a:srgbClr val="000000"/>
                </a:solidFill>
                <a:latin typeface="Calibri"/>
                <a:ea typeface="DejaVu Sans"/>
              </a:rPr>
              <a:t>Les centaines deviennent des dizaines.</a:t>
            </a:r>
            <a:endParaRPr b="0" lang="fr-FR" sz="21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2100" spc="-1" strike="noStrike">
                <a:solidFill>
                  <a:srgbClr val="000000"/>
                </a:solidFill>
                <a:latin typeface="Calibri"/>
                <a:ea typeface="DejaVu Sans"/>
              </a:rPr>
              <a:t>Les dizaines deviennent des unités.</a:t>
            </a:r>
            <a:endParaRPr b="0" lang="fr-FR" sz="21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2100" spc="-1" strike="noStrike">
                <a:solidFill>
                  <a:srgbClr val="000000"/>
                </a:solidFill>
                <a:latin typeface="Calibri"/>
                <a:ea typeface="DejaVu Sans"/>
              </a:rPr>
              <a:t>Les unités deviennent des dixièmes.</a:t>
            </a:r>
            <a:endParaRPr b="0" lang="fr-FR" sz="21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2100" spc="-1" strike="noStrike">
                <a:solidFill>
                  <a:srgbClr val="000000"/>
                </a:solidFill>
                <a:latin typeface="Calibri"/>
                <a:ea typeface="DejaVu Sans"/>
              </a:rPr>
              <a:t>Etc.</a:t>
            </a:r>
            <a:endParaRPr b="0" lang="fr-FR" sz="21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fr-FR" sz="1800" spc="-1" strike="noStrike">
              <a:latin typeface="Arial"/>
            </a:endParaRPr>
          </a:p>
        </p:txBody>
      </p:sp>
      <p:sp>
        <p:nvSpPr>
          <p:cNvPr id="662" name="ZoneTexte 131"/>
          <p:cNvSpPr/>
          <p:nvPr/>
        </p:nvSpPr>
        <p:spPr>
          <a:xfrm>
            <a:off x="6926400" y="923760"/>
            <a:ext cx="174348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25,7 </a:t>
            </a:r>
            <a:r>
              <a:rPr b="1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latin typeface="Arial"/>
            </a:endParaRPr>
          </a:p>
        </p:txBody>
      </p:sp>
      <p:grpSp>
        <p:nvGrpSpPr>
          <p:cNvPr id="663" name="Groupe 27"/>
          <p:cNvGrpSpPr/>
          <p:nvPr/>
        </p:nvGrpSpPr>
        <p:grpSpPr>
          <a:xfrm>
            <a:off x="4573800" y="1441440"/>
            <a:ext cx="4425840" cy="1420560"/>
            <a:chOff x="4573800" y="1441440"/>
            <a:chExt cx="4425840" cy="1420560"/>
          </a:xfrm>
        </p:grpSpPr>
        <p:sp>
          <p:nvSpPr>
            <p:cNvPr id="664" name="Rectangle 189"/>
            <p:cNvSpPr/>
            <p:nvPr/>
          </p:nvSpPr>
          <p:spPr>
            <a:xfrm>
              <a:off x="6048360" y="144432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D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665" name="Rectangle 190"/>
            <p:cNvSpPr/>
            <p:nvPr/>
          </p:nvSpPr>
          <p:spPr>
            <a:xfrm>
              <a:off x="6789600" y="144432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70c0"/>
                  </a:solidFill>
                  <a:latin typeface="Calibri"/>
                  <a:ea typeface="DejaVu Sans"/>
                </a:rPr>
                <a:t>U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666" name="Rectangle 191"/>
            <p:cNvSpPr/>
            <p:nvPr/>
          </p:nvSpPr>
          <p:spPr>
            <a:xfrm>
              <a:off x="6048360" y="196200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667" name="Rectangle 192"/>
            <p:cNvSpPr/>
            <p:nvPr/>
          </p:nvSpPr>
          <p:spPr>
            <a:xfrm>
              <a:off x="6789600" y="196200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668" name="Rectangle 193"/>
            <p:cNvSpPr/>
            <p:nvPr/>
          </p:nvSpPr>
          <p:spPr>
            <a:xfrm>
              <a:off x="5312520" y="1444320"/>
              <a:ext cx="740520" cy="5176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b050"/>
                  </a:solidFill>
                  <a:latin typeface="Calibri"/>
                  <a:ea typeface="DejaVu Sans"/>
                </a:rPr>
                <a:t>C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669" name="Rectangle 194"/>
            <p:cNvSpPr/>
            <p:nvPr/>
          </p:nvSpPr>
          <p:spPr>
            <a:xfrm>
              <a:off x="5312520" y="196200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670" name="Rectangle 195"/>
            <p:cNvSpPr/>
            <p:nvPr/>
          </p:nvSpPr>
          <p:spPr>
            <a:xfrm>
              <a:off x="4573800" y="1444320"/>
              <a:ext cx="740520" cy="5176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  <a:ea typeface="DejaVu Sans"/>
                </a:rPr>
                <a:t>M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671" name="Rectangle 196"/>
            <p:cNvSpPr/>
            <p:nvPr/>
          </p:nvSpPr>
          <p:spPr>
            <a:xfrm>
              <a:off x="4573800" y="196200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672" name="Rectangle 197"/>
            <p:cNvSpPr/>
            <p:nvPr/>
          </p:nvSpPr>
          <p:spPr>
            <a:xfrm>
              <a:off x="7516440" y="144144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673" name="Rectangle 198"/>
            <p:cNvSpPr/>
            <p:nvPr/>
          </p:nvSpPr>
          <p:spPr>
            <a:xfrm>
              <a:off x="8259120" y="144432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674" name="Rectangle 199"/>
            <p:cNvSpPr/>
            <p:nvPr/>
          </p:nvSpPr>
          <p:spPr>
            <a:xfrm>
              <a:off x="7517880" y="196200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675" name="Rectangle 200"/>
            <p:cNvSpPr/>
            <p:nvPr/>
          </p:nvSpPr>
          <p:spPr>
            <a:xfrm>
              <a:off x="8258040" y="196200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mc:AlternateContent>
          <mc:Choice xmlns:a14="http://schemas.microsoft.com/office/drawing/2010/main" Requires="a14">
            <p:sp>
              <p:nvSpPr>
                <p:cNvPr id="676" name="ZoneTexte 132"/>
                <p:cNvSpPr txBox="1"/>
                <p:nvPr/>
              </p:nvSpPr>
              <p:spPr>
                <a:xfrm>
                  <a:off x="7683120" y="1642320"/>
                  <a:ext cx="456120" cy="25956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677" name="ZoneTexte 133"/>
                <p:cNvSpPr txBox="1"/>
                <p:nvPr/>
              </p:nvSpPr>
              <p:spPr>
                <a:xfrm>
                  <a:off x="8366760" y="1652760"/>
                  <a:ext cx="584280" cy="25956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</p:grpSp>
      <p:sp>
        <p:nvSpPr>
          <p:cNvPr id="678" name="ZoneTexte 134"/>
          <p:cNvSpPr/>
          <p:nvPr/>
        </p:nvSpPr>
        <p:spPr>
          <a:xfrm>
            <a:off x="5511960" y="199728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679" name="ZoneTexte 135"/>
          <p:cNvSpPr/>
          <p:nvPr/>
        </p:nvSpPr>
        <p:spPr>
          <a:xfrm>
            <a:off x="6235200" y="198648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5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680" name="ZoneTexte 136"/>
          <p:cNvSpPr/>
          <p:nvPr/>
        </p:nvSpPr>
        <p:spPr>
          <a:xfrm>
            <a:off x="6258600" y="242460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2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681" name="ZoneTexte 137"/>
          <p:cNvSpPr/>
          <p:nvPr/>
        </p:nvSpPr>
        <p:spPr>
          <a:xfrm>
            <a:off x="7688520" y="240012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7</a:t>
            </a:r>
            <a:endParaRPr b="0" lang="fr-FR" sz="2400" spc="-1" strike="noStrike">
              <a:latin typeface="Arial"/>
            </a:endParaRPr>
          </a:p>
        </p:txBody>
      </p:sp>
      <p:cxnSp>
        <p:nvCxnSpPr>
          <p:cNvPr id="682" name="Connecteur droit avec flèche 6"/>
          <p:cNvCxnSpPr/>
          <p:nvPr/>
        </p:nvCxnSpPr>
        <p:spPr>
          <a:xfrm>
            <a:off x="7277040" y="2224440"/>
            <a:ext cx="453240" cy="34632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  <p:cxnSp>
        <p:nvCxnSpPr>
          <p:cNvPr id="683" name="Connecteur droit avec flèche 7"/>
          <p:cNvCxnSpPr/>
          <p:nvPr/>
        </p:nvCxnSpPr>
        <p:spPr>
          <a:xfrm>
            <a:off x="5804640" y="2284200"/>
            <a:ext cx="453240" cy="34632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  <p:sp>
        <p:nvSpPr>
          <p:cNvPr id="684" name="ZoneTexte 138"/>
          <p:cNvSpPr/>
          <p:nvPr/>
        </p:nvSpPr>
        <p:spPr>
          <a:xfrm>
            <a:off x="7350840" y="2154960"/>
            <a:ext cx="26928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b74391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685" name="ZoneTexte 139"/>
          <p:cNvSpPr/>
          <p:nvPr/>
        </p:nvSpPr>
        <p:spPr>
          <a:xfrm>
            <a:off x="6988320" y="196416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7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686" name="ZoneTexte 140"/>
          <p:cNvSpPr/>
          <p:nvPr/>
        </p:nvSpPr>
        <p:spPr>
          <a:xfrm>
            <a:off x="6954840" y="241020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5</a:t>
            </a:r>
            <a:endParaRPr b="0" lang="fr-FR" sz="2400" spc="-1" strike="noStrike">
              <a:latin typeface="Arial"/>
            </a:endParaRPr>
          </a:p>
        </p:txBody>
      </p:sp>
      <p:cxnSp>
        <p:nvCxnSpPr>
          <p:cNvPr id="687" name="Connecteur droit avec flèche 8"/>
          <p:cNvCxnSpPr/>
          <p:nvPr/>
        </p:nvCxnSpPr>
        <p:spPr>
          <a:xfrm>
            <a:off x="6508800" y="2264040"/>
            <a:ext cx="453240" cy="34632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  <p:sp>
        <p:nvSpPr>
          <p:cNvPr id="688" name="ZoneTexte 141"/>
          <p:cNvSpPr/>
          <p:nvPr/>
        </p:nvSpPr>
        <p:spPr>
          <a:xfrm>
            <a:off x="4680000" y="3060000"/>
            <a:ext cx="4447800" cy="118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Diviser un nombre par 10, c’est donner à chaque chiffre une valeur </a:t>
            </a: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10 fois plus petite</a:t>
            </a: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.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689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690" name="ZoneTexte 142"/>
          <p:cNvSpPr/>
          <p:nvPr/>
        </p:nvSpPr>
        <p:spPr>
          <a:xfrm>
            <a:off x="720000" y="2699280"/>
            <a:ext cx="323964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30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5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+ 9</a:t>
            </a:r>
            <a:r>
              <a:rPr b="0" lang="fr-FR" sz="4400" spc="-1" strike="noStrike">
                <a:solidFill>
                  <a:srgbClr val="4472c4"/>
                </a:solidFill>
                <a:latin typeface="Calibri"/>
                <a:ea typeface="DejaVu Sans"/>
              </a:rPr>
              <a:t>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5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691" name="Groupe 28"/>
          <p:cNvGrpSpPr/>
          <p:nvPr/>
        </p:nvGrpSpPr>
        <p:grpSpPr>
          <a:xfrm>
            <a:off x="1113840" y="3419280"/>
            <a:ext cx="762840" cy="793080"/>
            <a:chOff x="1113840" y="3419280"/>
            <a:chExt cx="762840" cy="793080"/>
          </a:xfrm>
        </p:grpSpPr>
        <p:cxnSp>
          <p:nvCxnSpPr>
            <p:cNvPr id="692" name="Connecteur droit 33"/>
            <p:cNvCxnSpPr/>
            <p:nvPr/>
          </p:nvCxnSpPr>
          <p:spPr>
            <a:xfrm flipV="1">
              <a:off x="1447920" y="3419280"/>
              <a:ext cx="429120" cy="7826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693" name="Connecteur droit 34"/>
            <p:cNvCxnSpPr/>
            <p:nvPr/>
          </p:nvCxnSpPr>
          <p:spPr>
            <a:xfrm>
              <a:off x="1113840" y="3419280"/>
              <a:ext cx="335520" cy="7934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grpSp>
        <p:nvGrpSpPr>
          <p:cNvPr id="694" name="Groupe 29"/>
          <p:cNvGrpSpPr/>
          <p:nvPr/>
        </p:nvGrpSpPr>
        <p:grpSpPr>
          <a:xfrm>
            <a:off x="1440000" y="2159280"/>
            <a:ext cx="1800360" cy="623880"/>
            <a:chOff x="1440000" y="2159280"/>
            <a:chExt cx="1800360" cy="623880"/>
          </a:xfrm>
        </p:grpSpPr>
        <p:cxnSp>
          <p:nvCxnSpPr>
            <p:cNvPr id="695" name="Connecteur droit 35"/>
            <p:cNvCxnSpPr/>
            <p:nvPr/>
          </p:nvCxnSpPr>
          <p:spPr>
            <a:xfrm>
              <a:off x="2339640" y="2167920"/>
              <a:ext cx="901080" cy="61560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  <p:cxnSp>
          <p:nvCxnSpPr>
            <p:cNvPr id="696" name="Connecteur droit 36"/>
            <p:cNvCxnSpPr/>
            <p:nvPr/>
          </p:nvCxnSpPr>
          <p:spPr>
            <a:xfrm flipV="1">
              <a:off x="1440000" y="2159280"/>
              <a:ext cx="901440" cy="61452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</p:grpSp>
      <p:sp>
        <p:nvSpPr>
          <p:cNvPr id="697" name="ZoneTexte 143"/>
          <p:cNvSpPr/>
          <p:nvPr/>
        </p:nvSpPr>
        <p:spPr>
          <a:xfrm>
            <a:off x="1196640" y="4098600"/>
            <a:ext cx="2403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150  +  45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698" name="Groupe 34"/>
          <p:cNvGrpSpPr/>
          <p:nvPr/>
        </p:nvGrpSpPr>
        <p:grpSpPr>
          <a:xfrm>
            <a:off x="1620000" y="4859280"/>
            <a:ext cx="1440360" cy="762120"/>
            <a:chOff x="1620000" y="4859280"/>
            <a:chExt cx="1440360" cy="762120"/>
          </a:xfrm>
        </p:grpSpPr>
        <p:cxnSp>
          <p:nvCxnSpPr>
            <p:cNvPr id="699" name="Connecteur droit 37"/>
            <p:cNvCxnSpPr/>
            <p:nvPr/>
          </p:nvCxnSpPr>
          <p:spPr>
            <a:xfrm flipV="1">
              <a:off x="2339640" y="4859280"/>
              <a:ext cx="721080" cy="75168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700" name="Connecteur droit 38"/>
            <p:cNvCxnSpPr/>
            <p:nvPr/>
          </p:nvCxnSpPr>
          <p:spPr>
            <a:xfrm>
              <a:off x="1620000" y="4870440"/>
              <a:ext cx="721080" cy="75132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sp>
        <p:nvSpPr>
          <p:cNvPr id="701" name="ZoneTexte 144"/>
          <p:cNvSpPr/>
          <p:nvPr/>
        </p:nvSpPr>
        <p:spPr>
          <a:xfrm>
            <a:off x="1800000" y="5539320"/>
            <a:ext cx="108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195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702" name="Groupe 35"/>
          <p:cNvGrpSpPr/>
          <p:nvPr/>
        </p:nvGrpSpPr>
        <p:grpSpPr>
          <a:xfrm>
            <a:off x="2880000" y="3419280"/>
            <a:ext cx="762840" cy="793080"/>
            <a:chOff x="2880000" y="3419280"/>
            <a:chExt cx="762840" cy="793080"/>
          </a:xfrm>
        </p:grpSpPr>
        <p:cxnSp>
          <p:nvCxnSpPr>
            <p:cNvPr id="703" name="Connecteur droit 39"/>
            <p:cNvCxnSpPr/>
            <p:nvPr/>
          </p:nvCxnSpPr>
          <p:spPr>
            <a:xfrm flipV="1">
              <a:off x="3214080" y="3419280"/>
              <a:ext cx="429120" cy="7826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704" name="Connecteur droit 40"/>
            <p:cNvCxnSpPr/>
            <p:nvPr/>
          </p:nvCxnSpPr>
          <p:spPr>
            <a:xfrm>
              <a:off x="2880000" y="3419280"/>
              <a:ext cx="335520" cy="7934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sp>
        <p:nvSpPr>
          <p:cNvPr id="705" name="ZoneTexte 145"/>
          <p:cNvSpPr/>
          <p:nvPr/>
        </p:nvSpPr>
        <p:spPr>
          <a:xfrm>
            <a:off x="1080000" y="1399320"/>
            <a:ext cx="287964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(30 + 9)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5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706" name="ZoneTexte 146"/>
          <p:cNvSpPr/>
          <p:nvPr/>
        </p:nvSpPr>
        <p:spPr>
          <a:xfrm>
            <a:off x="1620000" y="539280"/>
            <a:ext cx="19861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39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5</a:t>
            </a:r>
            <a:endParaRPr b="0" lang="fr-FR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693" dur="indefinite" restart="never" nodeType="tmRoot">
          <p:childTnLst>
            <p:seq>
              <p:cTn id="694" dur="indefinite" nodeType="mainSeq">
                <p:childTnLst>
                  <p:par>
                    <p:cTn id="695" fill="hold">
                      <p:stCondLst>
                        <p:cond delay="indefinite"/>
                      </p:stCondLst>
                      <p:childTnLst>
                        <p:par>
                          <p:cTn id="696" fill="hold">
                            <p:stCondLst>
                              <p:cond delay="0"/>
                            </p:stCondLst>
                            <p:childTnLst>
                              <p:par>
                                <p:cTn id="69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99" dur="500"/>
                                        <p:tgtEl>
                                          <p:spTgt spid="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0" fill="hold">
                      <p:stCondLst>
                        <p:cond delay="indefinite"/>
                      </p:stCondLst>
                      <p:childTnLst>
                        <p:par>
                          <p:cTn id="701" fill="hold">
                            <p:stCondLst>
                              <p:cond delay="0"/>
                            </p:stCondLst>
                            <p:childTnLst>
                              <p:par>
                                <p:cTn id="70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04" dur="500"/>
                                        <p:tgtEl>
                                          <p:spTgt spid="6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5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07" dur="500"/>
                                        <p:tgtEl>
                                          <p:spTgt spid="6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8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10" dur="500"/>
                                        <p:tgtEl>
                                          <p:spTgt spid="6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1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13" dur="500"/>
                                        <p:tgtEl>
                                          <p:spTgt spid="6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4" fill="hold">
                      <p:stCondLst>
                        <p:cond delay="indefinite"/>
                      </p:stCondLst>
                      <p:childTnLst>
                        <p:par>
                          <p:cTn id="715" fill="hold">
                            <p:stCondLst>
                              <p:cond delay="0"/>
                            </p:stCondLst>
                            <p:childTnLst>
                              <p:par>
                                <p:cTn id="71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18" dur="500"/>
                                        <p:tgtEl>
                                          <p:spTgt spid="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9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21" dur="500"/>
                                        <p:tgtEl>
                                          <p:spTgt spid="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2" fill="hold">
                      <p:stCondLst>
                        <p:cond delay="indefinite"/>
                      </p:stCondLst>
                      <p:childTnLst>
                        <p:par>
                          <p:cTn id="723" fill="hold">
                            <p:stCondLst>
                              <p:cond delay="0"/>
                            </p:stCondLst>
                            <p:childTnLst>
                              <p:par>
                                <p:cTn id="72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26" dur="500"/>
                                        <p:tgtEl>
                                          <p:spTgt spid="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7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29" dur="500"/>
                                        <p:tgtEl>
                                          <p:spTgt spid="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0" fill="hold">
                      <p:stCondLst>
                        <p:cond delay="indefinite"/>
                      </p:stCondLst>
                      <p:childTnLst>
                        <p:par>
                          <p:cTn id="731" fill="hold">
                            <p:stCondLst>
                              <p:cond delay="0"/>
                            </p:stCondLst>
                            <p:childTnLst>
                              <p:par>
                                <p:cTn id="73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34" dur="500"/>
                                        <p:tgtEl>
                                          <p:spTgt spid="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5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37" dur="500"/>
                                        <p:tgtEl>
                                          <p:spTgt spid="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8" fill="hold">
                      <p:stCondLst>
                        <p:cond delay="indefinite"/>
                      </p:stCondLst>
                      <p:childTnLst>
                        <p:par>
                          <p:cTn id="739" fill="hold">
                            <p:stCondLst>
                              <p:cond delay="0"/>
                            </p:stCondLst>
                            <p:childTnLst>
                              <p:par>
                                <p:cTn id="74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42" dur="500"/>
                                        <p:tgtEl>
                                          <p:spTgt spid="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3" fill="hold">
                      <p:stCondLst>
                        <p:cond delay="indefinite"/>
                      </p:stCondLst>
                      <p:childTnLst>
                        <p:par>
                          <p:cTn id="744" fill="hold">
                            <p:stCondLst>
                              <p:cond delay="0"/>
                            </p:stCondLst>
                            <p:childTnLst>
                              <p:par>
                                <p:cTn id="74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47" dur="500"/>
                                        <p:tgtEl>
                                          <p:spTgt spid="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8" fill="hold">
                      <p:stCondLst>
                        <p:cond delay="indefinite"/>
                      </p:stCondLst>
                      <p:childTnLst>
                        <p:par>
                          <p:cTn id="749" fill="hold">
                            <p:stCondLst>
                              <p:cond delay="0"/>
                            </p:stCondLst>
                            <p:childTnLst>
                              <p:par>
                                <p:cTn id="75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2" fill="hold">
                      <p:stCondLst>
                        <p:cond delay="indefinite"/>
                      </p:stCondLst>
                      <p:childTnLst>
                        <p:par>
                          <p:cTn id="753" fill="hold">
                            <p:stCondLst>
                              <p:cond delay="0"/>
                            </p:stCondLst>
                            <p:childTnLst>
                              <p:par>
                                <p:cTn id="754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6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8" fill="hold">
                      <p:stCondLst>
                        <p:cond delay="indefinite"/>
                      </p:stCondLst>
                      <p:childTnLst>
                        <p:par>
                          <p:cTn id="759" fill="hold">
                            <p:stCondLst>
                              <p:cond delay="0"/>
                            </p:stCondLst>
                            <p:childTnLst>
                              <p:par>
                                <p:cTn id="76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2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4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6" fill="hold">
                      <p:stCondLst>
                        <p:cond delay="indefinite"/>
                      </p:stCondLst>
                      <p:childTnLst>
                        <p:par>
                          <p:cTn id="767" fill="hold">
                            <p:stCondLst>
                              <p:cond delay="0"/>
                            </p:stCondLst>
                            <p:childTnLst>
                              <p:par>
                                <p:cTn id="768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0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" name="PlaceHolder 1"/>
          <p:cNvSpPr>
            <a:spLocks noGrp="1"/>
          </p:cNvSpPr>
          <p:nvPr>
            <p:ph type="title"/>
          </p:nvPr>
        </p:nvSpPr>
        <p:spPr>
          <a:xfrm>
            <a:off x="4680000" y="360000"/>
            <a:ext cx="269964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0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On s’entraine. 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708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09" name="ZoneTexte 147"/>
          <p:cNvSpPr/>
          <p:nvPr/>
        </p:nvSpPr>
        <p:spPr>
          <a:xfrm>
            <a:off x="5760000" y="1083240"/>
            <a:ext cx="174348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73 ÷ 10 = </a:t>
            </a: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latin typeface="Arial"/>
            </a:endParaRPr>
          </a:p>
        </p:txBody>
      </p:sp>
      <p:grpSp>
        <p:nvGrpSpPr>
          <p:cNvPr id="710" name="Groupe 36"/>
          <p:cNvGrpSpPr/>
          <p:nvPr/>
        </p:nvGrpSpPr>
        <p:grpSpPr>
          <a:xfrm>
            <a:off x="4572000" y="2160000"/>
            <a:ext cx="4425840" cy="1420560"/>
            <a:chOff x="4572000" y="2160000"/>
            <a:chExt cx="4425840" cy="1420560"/>
          </a:xfrm>
        </p:grpSpPr>
        <p:sp>
          <p:nvSpPr>
            <p:cNvPr id="711" name="Rectangle 201"/>
            <p:cNvSpPr/>
            <p:nvPr/>
          </p:nvSpPr>
          <p:spPr>
            <a:xfrm>
              <a:off x="6046560" y="216288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D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712" name="Rectangle 202"/>
            <p:cNvSpPr/>
            <p:nvPr/>
          </p:nvSpPr>
          <p:spPr>
            <a:xfrm>
              <a:off x="6787800" y="216288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70c0"/>
                  </a:solidFill>
                  <a:latin typeface="Calibri"/>
                  <a:ea typeface="DejaVu Sans"/>
                </a:rPr>
                <a:t>U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713" name="Rectangle 203"/>
            <p:cNvSpPr/>
            <p:nvPr/>
          </p:nvSpPr>
          <p:spPr>
            <a:xfrm>
              <a:off x="604656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714" name="Rectangle 204"/>
            <p:cNvSpPr/>
            <p:nvPr/>
          </p:nvSpPr>
          <p:spPr>
            <a:xfrm>
              <a:off x="678780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715" name="Rectangle 205"/>
            <p:cNvSpPr/>
            <p:nvPr/>
          </p:nvSpPr>
          <p:spPr>
            <a:xfrm>
              <a:off x="5310720" y="2162880"/>
              <a:ext cx="740520" cy="5176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b050"/>
                  </a:solidFill>
                  <a:latin typeface="Calibri"/>
                  <a:ea typeface="DejaVu Sans"/>
                </a:rPr>
                <a:t>C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716" name="Rectangle 206"/>
            <p:cNvSpPr/>
            <p:nvPr/>
          </p:nvSpPr>
          <p:spPr>
            <a:xfrm>
              <a:off x="531072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717" name="Rectangle 207"/>
            <p:cNvSpPr/>
            <p:nvPr/>
          </p:nvSpPr>
          <p:spPr>
            <a:xfrm>
              <a:off x="4572000" y="2162880"/>
              <a:ext cx="740520" cy="5176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  <a:ea typeface="DejaVu Sans"/>
                </a:rPr>
                <a:t>M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718" name="Rectangle 208"/>
            <p:cNvSpPr/>
            <p:nvPr/>
          </p:nvSpPr>
          <p:spPr>
            <a:xfrm>
              <a:off x="457200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719" name="Rectangle 209"/>
            <p:cNvSpPr/>
            <p:nvPr/>
          </p:nvSpPr>
          <p:spPr>
            <a:xfrm>
              <a:off x="7514640" y="216000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720" name="Rectangle 210"/>
            <p:cNvSpPr/>
            <p:nvPr/>
          </p:nvSpPr>
          <p:spPr>
            <a:xfrm>
              <a:off x="8257320" y="216288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721" name="Rectangle 211"/>
            <p:cNvSpPr/>
            <p:nvPr/>
          </p:nvSpPr>
          <p:spPr>
            <a:xfrm>
              <a:off x="751608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722" name="Rectangle 212"/>
            <p:cNvSpPr/>
            <p:nvPr/>
          </p:nvSpPr>
          <p:spPr>
            <a:xfrm>
              <a:off x="825624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mc:AlternateContent>
          <mc:Choice xmlns:a14="http://schemas.microsoft.com/office/drawing/2010/main" Requires="a14">
            <p:sp>
              <p:nvSpPr>
                <p:cNvPr id="723" name="ZoneTexte 148"/>
                <p:cNvSpPr txBox="1"/>
                <p:nvPr/>
              </p:nvSpPr>
              <p:spPr>
                <a:xfrm>
                  <a:off x="7681320" y="2360880"/>
                  <a:ext cx="456120" cy="25956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724" name="ZoneTexte 149"/>
                <p:cNvSpPr txBox="1"/>
                <p:nvPr/>
              </p:nvSpPr>
              <p:spPr>
                <a:xfrm>
                  <a:off x="8364960" y="2371320"/>
                  <a:ext cx="584280" cy="25956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</p:grpSp>
      <p:sp>
        <p:nvSpPr>
          <p:cNvPr id="725" name="ZoneTexte 150"/>
          <p:cNvSpPr/>
          <p:nvPr/>
        </p:nvSpPr>
        <p:spPr>
          <a:xfrm>
            <a:off x="6233400" y="270504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7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726" name="ZoneTexte 151"/>
          <p:cNvSpPr/>
          <p:nvPr/>
        </p:nvSpPr>
        <p:spPr>
          <a:xfrm>
            <a:off x="6986520" y="268272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727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728" name="ZoneTexte 152"/>
          <p:cNvSpPr/>
          <p:nvPr/>
        </p:nvSpPr>
        <p:spPr>
          <a:xfrm>
            <a:off x="1620000" y="539640"/>
            <a:ext cx="19861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65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6</a:t>
            </a:r>
            <a:endParaRPr b="0" lang="fr-FR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PlaceHolder 1"/>
          <p:cNvSpPr>
            <a:spLocks noGrp="1"/>
          </p:cNvSpPr>
          <p:nvPr>
            <p:ph type="title"/>
          </p:nvPr>
        </p:nvSpPr>
        <p:spPr>
          <a:xfrm>
            <a:off x="4680000" y="360000"/>
            <a:ext cx="269964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0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On s’entraine. 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73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31" name="ZoneTexte 153"/>
          <p:cNvSpPr/>
          <p:nvPr/>
        </p:nvSpPr>
        <p:spPr>
          <a:xfrm>
            <a:off x="5760000" y="1083240"/>
            <a:ext cx="174348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73 ÷ 10 = </a:t>
            </a: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732" name="ZoneTexte 154"/>
          <p:cNvSpPr/>
          <p:nvPr/>
        </p:nvSpPr>
        <p:spPr>
          <a:xfrm>
            <a:off x="6926400" y="1080000"/>
            <a:ext cx="174348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7,3 </a:t>
            </a:r>
            <a:r>
              <a:rPr b="1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latin typeface="Arial"/>
            </a:endParaRPr>
          </a:p>
        </p:txBody>
      </p:sp>
      <p:grpSp>
        <p:nvGrpSpPr>
          <p:cNvPr id="733" name="Groupe 37"/>
          <p:cNvGrpSpPr/>
          <p:nvPr/>
        </p:nvGrpSpPr>
        <p:grpSpPr>
          <a:xfrm>
            <a:off x="4572000" y="2160000"/>
            <a:ext cx="4425840" cy="1420560"/>
            <a:chOff x="4572000" y="2160000"/>
            <a:chExt cx="4425840" cy="1420560"/>
          </a:xfrm>
        </p:grpSpPr>
        <p:sp>
          <p:nvSpPr>
            <p:cNvPr id="734" name="Rectangle 213"/>
            <p:cNvSpPr/>
            <p:nvPr/>
          </p:nvSpPr>
          <p:spPr>
            <a:xfrm>
              <a:off x="6046560" y="216288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D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735" name="Rectangle 214"/>
            <p:cNvSpPr/>
            <p:nvPr/>
          </p:nvSpPr>
          <p:spPr>
            <a:xfrm>
              <a:off x="6787800" y="216288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70c0"/>
                  </a:solidFill>
                  <a:latin typeface="Calibri"/>
                  <a:ea typeface="DejaVu Sans"/>
                </a:rPr>
                <a:t>U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736" name="Rectangle 215"/>
            <p:cNvSpPr/>
            <p:nvPr/>
          </p:nvSpPr>
          <p:spPr>
            <a:xfrm>
              <a:off x="604656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737" name="Rectangle 216"/>
            <p:cNvSpPr/>
            <p:nvPr/>
          </p:nvSpPr>
          <p:spPr>
            <a:xfrm>
              <a:off x="678780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738" name="Rectangle 217"/>
            <p:cNvSpPr/>
            <p:nvPr/>
          </p:nvSpPr>
          <p:spPr>
            <a:xfrm>
              <a:off x="5310720" y="2162880"/>
              <a:ext cx="740520" cy="5176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b050"/>
                  </a:solidFill>
                  <a:latin typeface="Calibri"/>
                  <a:ea typeface="DejaVu Sans"/>
                </a:rPr>
                <a:t>C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739" name="Rectangle 218"/>
            <p:cNvSpPr/>
            <p:nvPr/>
          </p:nvSpPr>
          <p:spPr>
            <a:xfrm>
              <a:off x="531072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740" name="Rectangle 219"/>
            <p:cNvSpPr/>
            <p:nvPr/>
          </p:nvSpPr>
          <p:spPr>
            <a:xfrm>
              <a:off x="4572000" y="2162880"/>
              <a:ext cx="740520" cy="5176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  <a:ea typeface="DejaVu Sans"/>
                </a:rPr>
                <a:t>M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741" name="Rectangle 220"/>
            <p:cNvSpPr/>
            <p:nvPr/>
          </p:nvSpPr>
          <p:spPr>
            <a:xfrm>
              <a:off x="457200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742" name="Rectangle 221"/>
            <p:cNvSpPr/>
            <p:nvPr/>
          </p:nvSpPr>
          <p:spPr>
            <a:xfrm>
              <a:off x="7514640" y="216000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743" name="Rectangle 222"/>
            <p:cNvSpPr/>
            <p:nvPr/>
          </p:nvSpPr>
          <p:spPr>
            <a:xfrm>
              <a:off x="8257320" y="216288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744" name="Rectangle 223"/>
            <p:cNvSpPr/>
            <p:nvPr/>
          </p:nvSpPr>
          <p:spPr>
            <a:xfrm>
              <a:off x="751608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745" name="Rectangle 224"/>
            <p:cNvSpPr/>
            <p:nvPr/>
          </p:nvSpPr>
          <p:spPr>
            <a:xfrm>
              <a:off x="825624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mc:AlternateContent>
          <mc:Choice xmlns:a14="http://schemas.microsoft.com/office/drawing/2010/main" Requires="a14">
            <p:sp>
              <p:nvSpPr>
                <p:cNvPr id="746" name="ZoneTexte 155"/>
                <p:cNvSpPr txBox="1"/>
                <p:nvPr/>
              </p:nvSpPr>
              <p:spPr>
                <a:xfrm>
                  <a:off x="7681320" y="2360880"/>
                  <a:ext cx="456120" cy="25956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747" name="ZoneTexte 156"/>
                <p:cNvSpPr txBox="1"/>
                <p:nvPr/>
              </p:nvSpPr>
              <p:spPr>
                <a:xfrm>
                  <a:off x="8364960" y="2371320"/>
                  <a:ext cx="584280" cy="25956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</p:grpSp>
      <p:sp>
        <p:nvSpPr>
          <p:cNvPr id="748" name="ZoneTexte 157"/>
          <p:cNvSpPr/>
          <p:nvPr/>
        </p:nvSpPr>
        <p:spPr>
          <a:xfrm>
            <a:off x="6233400" y="270504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7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749" name="ZoneTexte 158"/>
          <p:cNvSpPr/>
          <p:nvPr/>
        </p:nvSpPr>
        <p:spPr>
          <a:xfrm>
            <a:off x="7686720" y="311868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3</a:t>
            </a:r>
            <a:endParaRPr b="0" lang="fr-FR" sz="2400" spc="-1" strike="noStrike">
              <a:latin typeface="Arial"/>
            </a:endParaRPr>
          </a:p>
        </p:txBody>
      </p:sp>
      <p:cxnSp>
        <p:nvCxnSpPr>
          <p:cNvPr id="750" name="Connecteur droit avec flèche 3"/>
          <p:cNvCxnSpPr/>
          <p:nvPr/>
        </p:nvCxnSpPr>
        <p:spPr>
          <a:xfrm>
            <a:off x="7275240" y="2943000"/>
            <a:ext cx="453240" cy="34632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  <p:sp>
        <p:nvSpPr>
          <p:cNvPr id="751" name="ZoneTexte 159"/>
          <p:cNvSpPr/>
          <p:nvPr/>
        </p:nvSpPr>
        <p:spPr>
          <a:xfrm>
            <a:off x="7349040" y="2873520"/>
            <a:ext cx="26928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b74391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752" name="ZoneTexte 160"/>
          <p:cNvSpPr/>
          <p:nvPr/>
        </p:nvSpPr>
        <p:spPr>
          <a:xfrm>
            <a:off x="6986520" y="268272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753" name="ZoneTexte 161"/>
          <p:cNvSpPr/>
          <p:nvPr/>
        </p:nvSpPr>
        <p:spPr>
          <a:xfrm>
            <a:off x="6953040" y="312876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7</a:t>
            </a:r>
            <a:endParaRPr b="0" lang="fr-FR" sz="2400" spc="-1" strike="noStrike">
              <a:latin typeface="Arial"/>
            </a:endParaRPr>
          </a:p>
        </p:txBody>
      </p:sp>
      <p:cxnSp>
        <p:nvCxnSpPr>
          <p:cNvPr id="754" name="Connecteur droit avec flèche 9"/>
          <p:cNvCxnSpPr/>
          <p:nvPr/>
        </p:nvCxnSpPr>
        <p:spPr>
          <a:xfrm>
            <a:off x="6507000" y="2982600"/>
            <a:ext cx="453240" cy="34632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  <p:sp>
        <p:nvSpPr>
          <p:cNvPr id="755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756" name="ZoneTexte 162"/>
          <p:cNvSpPr/>
          <p:nvPr/>
        </p:nvSpPr>
        <p:spPr>
          <a:xfrm>
            <a:off x="720000" y="2698920"/>
            <a:ext cx="323964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60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6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+ 5</a:t>
            </a:r>
            <a:r>
              <a:rPr b="0" lang="fr-FR" sz="4400" spc="-1" strike="noStrike">
                <a:solidFill>
                  <a:srgbClr val="4472c4"/>
                </a:solidFill>
                <a:latin typeface="Calibri"/>
                <a:ea typeface="DejaVu Sans"/>
              </a:rPr>
              <a:t>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6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757" name="Groupe 38"/>
          <p:cNvGrpSpPr/>
          <p:nvPr/>
        </p:nvGrpSpPr>
        <p:grpSpPr>
          <a:xfrm>
            <a:off x="1113840" y="3418920"/>
            <a:ext cx="762840" cy="793080"/>
            <a:chOff x="1113840" y="3418920"/>
            <a:chExt cx="762840" cy="793080"/>
          </a:xfrm>
        </p:grpSpPr>
        <p:cxnSp>
          <p:nvCxnSpPr>
            <p:cNvPr id="758" name="Connecteur droit 49"/>
            <p:cNvCxnSpPr/>
            <p:nvPr/>
          </p:nvCxnSpPr>
          <p:spPr>
            <a:xfrm flipV="1">
              <a:off x="1447920" y="3418920"/>
              <a:ext cx="429120" cy="7826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759" name="Connecteur droit 50"/>
            <p:cNvCxnSpPr/>
            <p:nvPr/>
          </p:nvCxnSpPr>
          <p:spPr>
            <a:xfrm>
              <a:off x="1113840" y="3418920"/>
              <a:ext cx="335520" cy="7934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grpSp>
        <p:nvGrpSpPr>
          <p:cNvPr id="760" name="Groupe 39"/>
          <p:cNvGrpSpPr/>
          <p:nvPr/>
        </p:nvGrpSpPr>
        <p:grpSpPr>
          <a:xfrm>
            <a:off x="1440000" y="2158920"/>
            <a:ext cx="1800360" cy="623880"/>
            <a:chOff x="1440000" y="2158920"/>
            <a:chExt cx="1800360" cy="623880"/>
          </a:xfrm>
        </p:grpSpPr>
        <p:cxnSp>
          <p:nvCxnSpPr>
            <p:cNvPr id="761" name="Connecteur droit 51"/>
            <p:cNvCxnSpPr/>
            <p:nvPr/>
          </p:nvCxnSpPr>
          <p:spPr>
            <a:xfrm>
              <a:off x="2339640" y="2167560"/>
              <a:ext cx="901080" cy="61560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  <p:cxnSp>
          <p:nvCxnSpPr>
            <p:cNvPr id="762" name="Connecteur droit 52"/>
            <p:cNvCxnSpPr/>
            <p:nvPr/>
          </p:nvCxnSpPr>
          <p:spPr>
            <a:xfrm flipV="1">
              <a:off x="1440000" y="2158920"/>
              <a:ext cx="901440" cy="61452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</p:grpSp>
      <p:sp>
        <p:nvSpPr>
          <p:cNvPr id="763" name="ZoneTexte 163"/>
          <p:cNvSpPr/>
          <p:nvPr/>
        </p:nvSpPr>
        <p:spPr>
          <a:xfrm>
            <a:off x="1196640" y="4098240"/>
            <a:ext cx="2403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360  +  30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764" name="Groupe 40"/>
          <p:cNvGrpSpPr/>
          <p:nvPr/>
        </p:nvGrpSpPr>
        <p:grpSpPr>
          <a:xfrm>
            <a:off x="1620000" y="4858920"/>
            <a:ext cx="1440360" cy="762120"/>
            <a:chOff x="1620000" y="4858920"/>
            <a:chExt cx="1440360" cy="762120"/>
          </a:xfrm>
        </p:grpSpPr>
        <p:cxnSp>
          <p:nvCxnSpPr>
            <p:cNvPr id="765" name="Connecteur droit 53"/>
            <p:cNvCxnSpPr/>
            <p:nvPr/>
          </p:nvCxnSpPr>
          <p:spPr>
            <a:xfrm flipV="1">
              <a:off x="2339640" y="4858920"/>
              <a:ext cx="721080" cy="75168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766" name="Connecteur droit 54"/>
            <p:cNvCxnSpPr/>
            <p:nvPr/>
          </p:nvCxnSpPr>
          <p:spPr>
            <a:xfrm>
              <a:off x="1620000" y="4870080"/>
              <a:ext cx="721080" cy="75132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sp>
        <p:nvSpPr>
          <p:cNvPr id="767" name="ZoneTexte 164"/>
          <p:cNvSpPr/>
          <p:nvPr/>
        </p:nvSpPr>
        <p:spPr>
          <a:xfrm>
            <a:off x="1800000" y="5538960"/>
            <a:ext cx="108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390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768" name="Groupe 41"/>
          <p:cNvGrpSpPr/>
          <p:nvPr/>
        </p:nvGrpSpPr>
        <p:grpSpPr>
          <a:xfrm>
            <a:off x="2880000" y="3418920"/>
            <a:ext cx="762840" cy="793080"/>
            <a:chOff x="2880000" y="3418920"/>
            <a:chExt cx="762840" cy="793080"/>
          </a:xfrm>
        </p:grpSpPr>
        <p:cxnSp>
          <p:nvCxnSpPr>
            <p:cNvPr id="769" name="Connecteur droit 55"/>
            <p:cNvCxnSpPr/>
            <p:nvPr/>
          </p:nvCxnSpPr>
          <p:spPr>
            <a:xfrm flipV="1">
              <a:off x="3214080" y="3418920"/>
              <a:ext cx="429120" cy="7826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770" name="Connecteur droit 56"/>
            <p:cNvCxnSpPr/>
            <p:nvPr/>
          </p:nvCxnSpPr>
          <p:spPr>
            <a:xfrm>
              <a:off x="2880000" y="3418920"/>
              <a:ext cx="335520" cy="7934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sp>
        <p:nvSpPr>
          <p:cNvPr id="771" name="ZoneTexte 165"/>
          <p:cNvSpPr/>
          <p:nvPr/>
        </p:nvSpPr>
        <p:spPr>
          <a:xfrm>
            <a:off x="1080000" y="1398960"/>
            <a:ext cx="287964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(60 + 5)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6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772" name="ZoneTexte 166"/>
          <p:cNvSpPr/>
          <p:nvPr/>
        </p:nvSpPr>
        <p:spPr>
          <a:xfrm>
            <a:off x="1620000" y="538920"/>
            <a:ext cx="19861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65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6</a:t>
            </a:r>
            <a:endParaRPr b="0" lang="fr-FR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772" dur="indefinite" restart="never" nodeType="tmRoot">
          <p:childTnLst>
            <p:seq>
              <p:cTn id="773" dur="indefinite" nodeType="mainSeq">
                <p:childTnLst>
                  <p:par>
                    <p:cTn id="774" fill="hold">
                      <p:stCondLst>
                        <p:cond delay="indefinite"/>
                      </p:stCondLst>
                      <p:childTnLst>
                        <p:par>
                          <p:cTn id="775" fill="hold">
                            <p:stCondLst>
                              <p:cond delay="0"/>
                            </p:stCondLst>
                            <p:childTnLst>
                              <p:par>
                                <p:cTn id="77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78" dur="500"/>
                                        <p:tgtEl>
                                          <p:spTgt spid="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9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81" dur="500"/>
                                        <p:tgtEl>
                                          <p:spTgt spid="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2" fill="hold">
                      <p:stCondLst>
                        <p:cond delay="indefinite"/>
                      </p:stCondLst>
                      <p:childTnLst>
                        <p:par>
                          <p:cTn id="783" fill="hold">
                            <p:stCondLst>
                              <p:cond delay="0"/>
                            </p:stCondLst>
                            <p:childTnLst>
                              <p:par>
                                <p:cTn id="78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86" dur="500"/>
                                        <p:tgtEl>
                                          <p:spTgt spid="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7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89" dur="500"/>
                                        <p:tgtEl>
                                          <p:spTgt spid="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0" fill="hold">
                      <p:stCondLst>
                        <p:cond delay="indefinite"/>
                      </p:stCondLst>
                      <p:childTnLst>
                        <p:par>
                          <p:cTn id="791" fill="hold">
                            <p:stCondLst>
                              <p:cond delay="0"/>
                            </p:stCondLst>
                            <p:childTnLst>
                              <p:par>
                                <p:cTn id="79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94" dur="500"/>
                                        <p:tgtEl>
                                          <p:spTgt spid="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5" fill="hold">
                      <p:stCondLst>
                        <p:cond delay="indefinite"/>
                      </p:stCondLst>
                      <p:childTnLst>
                        <p:par>
                          <p:cTn id="796" fill="hold">
                            <p:stCondLst>
                              <p:cond delay="0"/>
                            </p:stCondLst>
                            <p:childTnLst>
                              <p:par>
                                <p:cTn id="79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99" dur="500"/>
                                        <p:tgtEl>
                                          <p:spTgt spid="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0" fill="hold">
                      <p:stCondLst>
                        <p:cond delay="indefinite"/>
                      </p:stCondLst>
                      <p:childTnLst>
                        <p:par>
                          <p:cTn id="801" fill="hold">
                            <p:stCondLst>
                              <p:cond delay="0"/>
                            </p:stCondLst>
                            <p:childTnLst>
                              <p:par>
                                <p:cTn id="802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4" fill="hold">
                      <p:stCondLst>
                        <p:cond delay="indefinite"/>
                      </p:stCondLst>
                      <p:childTnLst>
                        <p:par>
                          <p:cTn id="805" fill="hold">
                            <p:stCondLst>
                              <p:cond delay="0"/>
                            </p:stCondLst>
                            <p:childTnLst>
                              <p:par>
                                <p:cTn id="806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8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0" fill="hold">
                      <p:stCondLst>
                        <p:cond delay="indefinite"/>
                      </p:stCondLst>
                      <p:childTnLst>
                        <p:par>
                          <p:cTn id="811" fill="hold">
                            <p:stCondLst>
                              <p:cond delay="0"/>
                            </p:stCondLst>
                            <p:childTnLst>
                              <p:par>
                                <p:cTn id="812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4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6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8" fill="hold">
                      <p:stCondLst>
                        <p:cond delay="indefinite"/>
                      </p:stCondLst>
                      <p:childTnLst>
                        <p:par>
                          <p:cTn id="819" fill="hold">
                            <p:stCondLst>
                              <p:cond delay="0"/>
                            </p:stCondLst>
                            <p:childTnLst>
                              <p:par>
                                <p:cTn id="82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2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laceHolder 1"/>
          <p:cNvSpPr>
            <a:spLocks noGrp="1"/>
          </p:cNvSpPr>
          <p:nvPr>
            <p:ph type="title"/>
          </p:nvPr>
        </p:nvSpPr>
        <p:spPr>
          <a:xfrm>
            <a:off x="4500000" y="360000"/>
            <a:ext cx="175104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0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Observe.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3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34" name="ZoneTexte 2"/>
          <p:cNvSpPr/>
          <p:nvPr/>
        </p:nvSpPr>
        <p:spPr>
          <a:xfrm>
            <a:off x="5760000" y="1080000"/>
            <a:ext cx="1743480" cy="790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142 ÷ 10 = </a:t>
            </a: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35" name="Rectangle 15"/>
          <p:cNvSpPr/>
          <p:nvPr/>
        </p:nvSpPr>
        <p:spPr>
          <a:xfrm>
            <a:off x="8406720" y="2595960"/>
            <a:ext cx="174600" cy="1746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6" name="Rectangle 16"/>
          <p:cNvSpPr/>
          <p:nvPr/>
        </p:nvSpPr>
        <p:spPr>
          <a:xfrm>
            <a:off x="8645040" y="2595960"/>
            <a:ext cx="174600" cy="1746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7" name="Rectangle 17"/>
          <p:cNvSpPr/>
          <p:nvPr/>
        </p:nvSpPr>
        <p:spPr>
          <a:xfrm>
            <a:off x="7013880" y="1961640"/>
            <a:ext cx="174600" cy="17521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8" name="Rectangle 18"/>
          <p:cNvSpPr/>
          <p:nvPr/>
        </p:nvSpPr>
        <p:spPr>
          <a:xfrm>
            <a:off x="7309440" y="1961640"/>
            <a:ext cx="174960" cy="17521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9" name="Rectangle 19"/>
          <p:cNvSpPr/>
          <p:nvPr/>
        </p:nvSpPr>
        <p:spPr>
          <a:xfrm>
            <a:off x="5040000" y="1976760"/>
            <a:ext cx="1752480" cy="17521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0" name="Rectangle 20"/>
          <p:cNvSpPr/>
          <p:nvPr/>
        </p:nvSpPr>
        <p:spPr>
          <a:xfrm>
            <a:off x="7605360" y="1961640"/>
            <a:ext cx="174600" cy="17521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1" name="Rectangle 21"/>
          <p:cNvSpPr/>
          <p:nvPr/>
        </p:nvSpPr>
        <p:spPr>
          <a:xfrm>
            <a:off x="7903080" y="1975320"/>
            <a:ext cx="174600" cy="17521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2" name="ZoneTexte 27"/>
          <p:cNvSpPr/>
          <p:nvPr/>
        </p:nvSpPr>
        <p:spPr>
          <a:xfrm>
            <a:off x="5040000" y="4210560"/>
            <a:ext cx="3419640" cy="1369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Pour diviser par 10, je partage  chaque élément en 10. 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143" name=""/>
          <p:cNvSpPr/>
          <p:nvPr/>
        </p:nvSpPr>
        <p:spPr>
          <a:xfrm flipV="1">
            <a:off x="450072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44" name="ZoneTexte 5"/>
          <p:cNvSpPr/>
          <p:nvPr/>
        </p:nvSpPr>
        <p:spPr>
          <a:xfrm>
            <a:off x="439200" y="1189800"/>
            <a:ext cx="3700440" cy="4570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200" spc="-1" strike="noStrike">
                <a:solidFill>
                  <a:srgbClr val="000000"/>
                </a:solidFill>
                <a:latin typeface="Calibri"/>
                <a:ea typeface="DejaVu Sans"/>
              </a:rPr>
              <a:t>Relire la stratégie de calcul C7 dans le cahier de leçons : multiplier en décomposant.</a:t>
            </a:r>
            <a:endParaRPr b="0" lang="fr-FR" sz="4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3" name="PlaceHolder 1"/>
          <p:cNvSpPr>
            <a:spLocks noGrp="1"/>
          </p:cNvSpPr>
          <p:nvPr>
            <p:ph type="title"/>
          </p:nvPr>
        </p:nvSpPr>
        <p:spPr>
          <a:xfrm>
            <a:off x="4680000" y="358920"/>
            <a:ext cx="269964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0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On s’entraine. 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77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75" name="ZoneTexte 167"/>
          <p:cNvSpPr/>
          <p:nvPr/>
        </p:nvSpPr>
        <p:spPr>
          <a:xfrm>
            <a:off x="5760000" y="1083240"/>
            <a:ext cx="174348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4,5 ÷ 10 = </a:t>
            </a: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latin typeface="Arial"/>
            </a:endParaRPr>
          </a:p>
        </p:txBody>
      </p:sp>
      <p:grpSp>
        <p:nvGrpSpPr>
          <p:cNvPr id="776" name="Groupe 42"/>
          <p:cNvGrpSpPr/>
          <p:nvPr/>
        </p:nvGrpSpPr>
        <p:grpSpPr>
          <a:xfrm>
            <a:off x="4572000" y="2160000"/>
            <a:ext cx="4425840" cy="1420560"/>
            <a:chOff x="4572000" y="2160000"/>
            <a:chExt cx="4425840" cy="1420560"/>
          </a:xfrm>
        </p:grpSpPr>
        <p:sp>
          <p:nvSpPr>
            <p:cNvPr id="777" name="Rectangle 225"/>
            <p:cNvSpPr/>
            <p:nvPr/>
          </p:nvSpPr>
          <p:spPr>
            <a:xfrm>
              <a:off x="6046560" y="216288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D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778" name="Rectangle 226"/>
            <p:cNvSpPr/>
            <p:nvPr/>
          </p:nvSpPr>
          <p:spPr>
            <a:xfrm>
              <a:off x="6787800" y="216288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70c0"/>
                  </a:solidFill>
                  <a:latin typeface="Calibri"/>
                  <a:ea typeface="DejaVu Sans"/>
                </a:rPr>
                <a:t>U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779" name="Rectangle 227"/>
            <p:cNvSpPr/>
            <p:nvPr/>
          </p:nvSpPr>
          <p:spPr>
            <a:xfrm>
              <a:off x="604656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780" name="Rectangle 228"/>
            <p:cNvSpPr/>
            <p:nvPr/>
          </p:nvSpPr>
          <p:spPr>
            <a:xfrm>
              <a:off x="678780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781" name="Rectangle 229"/>
            <p:cNvSpPr/>
            <p:nvPr/>
          </p:nvSpPr>
          <p:spPr>
            <a:xfrm>
              <a:off x="5310720" y="2162880"/>
              <a:ext cx="740520" cy="5176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b050"/>
                  </a:solidFill>
                  <a:latin typeface="Calibri"/>
                  <a:ea typeface="DejaVu Sans"/>
                </a:rPr>
                <a:t>C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782" name="Rectangle 230"/>
            <p:cNvSpPr/>
            <p:nvPr/>
          </p:nvSpPr>
          <p:spPr>
            <a:xfrm>
              <a:off x="531072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783" name="Rectangle 231"/>
            <p:cNvSpPr/>
            <p:nvPr/>
          </p:nvSpPr>
          <p:spPr>
            <a:xfrm>
              <a:off x="4572000" y="2162880"/>
              <a:ext cx="740520" cy="5176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  <a:ea typeface="DejaVu Sans"/>
                </a:rPr>
                <a:t>M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784" name="Rectangle 232"/>
            <p:cNvSpPr/>
            <p:nvPr/>
          </p:nvSpPr>
          <p:spPr>
            <a:xfrm>
              <a:off x="457200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785" name="Rectangle 233"/>
            <p:cNvSpPr/>
            <p:nvPr/>
          </p:nvSpPr>
          <p:spPr>
            <a:xfrm>
              <a:off x="7514640" y="216000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786" name="Rectangle 234"/>
            <p:cNvSpPr/>
            <p:nvPr/>
          </p:nvSpPr>
          <p:spPr>
            <a:xfrm>
              <a:off x="8257320" y="216288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787" name="Rectangle 235"/>
            <p:cNvSpPr/>
            <p:nvPr/>
          </p:nvSpPr>
          <p:spPr>
            <a:xfrm>
              <a:off x="751608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788" name="Rectangle 236"/>
            <p:cNvSpPr/>
            <p:nvPr/>
          </p:nvSpPr>
          <p:spPr>
            <a:xfrm>
              <a:off x="825624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mc:AlternateContent>
          <mc:Choice xmlns:a14="http://schemas.microsoft.com/office/drawing/2010/main" Requires="a14">
            <p:sp>
              <p:nvSpPr>
                <p:cNvPr id="789" name="ZoneTexte 168"/>
                <p:cNvSpPr txBox="1"/>
                <p:nvPr/>
              </p:nvSpPr>
              <p:spPr>
                <a:xfrm>
                  <a:off x="7681320" y="2360880"/>
                  <a:ext cx="456120" cy="25956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790" name="ZoneTexte 169"/>
                <p:cNvSpPr txBox="1"/>
                <p:nvPr/>
              </p:nvSpPr>
              <p:spPr>
                <a:xfrm>
                  <a:off x="8364960" y="2371320"/>
                  <a:ext cx="584280" cy="25956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</p:grpSp>
      <p:sp>
        <p:nvSpPr>
          <p:cNvPr id="791" name="ZoneTexte 170"/>
          <p:cNvSpPr/>
          <p:nvPr/>
        </p:nvSpPr>
        <p:spPr>
          <a:xfrm>
            <a:off x="7000200" y="268164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792" name="ZoneTexte 171"/>
          <p:cNvSpPr/>
          <p:nvPr/>
        </p:nvSpPr>
        <p:spPr>
          <a:xfrm>
            <a:off x="7349040" y="2873520"/>
            <a:ext cx="26928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793" name="ZoneTexte 172"/>
          <p:cNvSpPr/>
          <p:nvPr/>
        </p:nvSpPr>
        <p:spPr>
          <a:xfrm>
            <a:off x="7686720" y="269100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5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794" name="ZoneTexte 173"/>
          <p:cNvSpPr/>
          <p:nvPr/>
        </p:nvSpPr>
        <p:spPr>
          <a:xfrm>
            <a:off x="7371000" y="2516400"/>
            <a:ext cx="26928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795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796" name="ZoneTexte 174"/>
          <p:cNvSpPr/>
          <p:nvPr/>
        </p:nvSpPr>
        <p:spPr>
          <a:xfrm>
            <a:off x="1620000" y="539640"/>
            <a:ext cx="19861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83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5</a:t>
            </a:r>
            <a:endParaRPr b="0" lang="fr-FR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824" dur="indefinite" restart="never" nodeType="tmRoot">
          <p:childTnLst>
            <p:seq>
              <p:cTn id="825" dur="indefinite" nodeType="mainSeq">
                <p:childTnLst>
                  <p:par>
                    <p:cTn id="826" fill="hold">
                      <p:stCondLst>
                        <p:cond delay="indefinite"/>
                      </p:stCondLst>
                      <p:childTnLst>
                        <p:par>
                          <p:cTn id="827" fill="hold">
                            <p:stCondLst>
                              <p:cond delay="0"/>
                            </p:stCondLst>
                            <p:childTnLst>
                              <p:par>
                                <p:cTn id="82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830" dur="500"/>
                                        <p:tgtEl>
                                          <p:spTgt spid="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" name="PlaceHolder 1"/>
          <p:cNvSpPr>
            <a:spLocks noGrp="1"/>
          </p:cNvSpPr>
          <p:nvPr>
            <p:ph type="title"/>
          </p:nvPr>
        </p:nvSpPr>
        <p:spPr>
          <a:xfrm>
            <a:off x="4680000" y="358920"/>
            <a:ext cx="269964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0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On s’entraine. 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798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99" name="ZoneTexte 175"/>
          <p:cNvSpPr/>
          <p:nvPr/>
        </p:nvSpPr>
        <p:spPr>
          <a:xfrm>
            <a:off x="5760000" y="1083240"/>
            <a:ext cx="174348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4,5 ÷ 10 = </a:t>
            </a: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800" name="ZoneTexte 176"/>
          <p:cNvSpPr/>
          <p:nvPr/>
        </p:nvSpPr>
        <p:spPr>
          <a:xfrm>
            <a:off x="6926400" y="1080000"/>
            <a:ext cx="174348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0,45 </a:t>
            </a:r>
            <a:r>
              <a:rPr b="1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latin typeface="Arial"/>
            </a:endParaRPr>
          </a:p>
        </p:txBody>
      </p:sp>
      <p:grpSp>
        <p:nvGrpSpPr>
          <p:cNvPr id="801" name="Groupe 43"/>
          <p:cNvGrpSpPr/>
          <p:nvPr/>
        </p:nvGrpSpPr>
        <p:grpSpPr>
          <a:xfrm>
            <a:off x="4572000" y="2160000"/>
            <a:ext cx="4425840" cy="1420560"/>
            <a:chOff x="4572000" y="2160000"/>
            <a:chExt cx="4425840" cy="1420560"/>
          </a:xfrm>
        </p:grpSpPr>
        <p:sp>
          <p:nvSpPr>
            <p:cNvPr id="802" name="Rectangle 237"/>
            <p:cNvSpPr/>
            <p:nvPr/>
          </p:nvSpPr>
          <p:spPr>
            <a:xfrm>
              <a:off x="6046560" y="216288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D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803" name="Rectangle 238"/>
            <p:cNvSpPr/>
            <p:nvPr/>
          </p:nvSpPr>
          <p:spPr>
            <a:xfrm>
              <a:off x="6787800" y="216288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70c0"/>
                  </a:solidFill>
                  <a:latin typeface="Calibri"/>
                  <a:ea typeface="DejaVu Sans"/>
                </a:rPr>
                <a:t>U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804" name="Rectangle 239"/>
            <p:cNvSpPr/>
            <p:nvPr/>
          </p:nvSpPr>
          <p:spPr>
            <a:xfrm>
              <a:off x="604656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805" name="Rectangle 240"/>
            <p:cNvSpPr/>
            <p:nvPr/>
          </p:nvSpPr>
          <p:spPr>
            <a:xfrm>
              <a:off x="678780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806" name="Rectangle 241"/>
            <p:cNvSpPr/>
            <p:nvPr/>
          </p:nvSpPr>
          <p:spPr>
            <a:xfrm>
              <a:off x="5310720" y="2162880"/>
              <a:ext cx="740520" cy="5176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b050"/>
                  </a:solidFill>
                  <a:latin typeface="Calibri"/>
                  <a:ea typeface="DejaVu Sans"/>
                </a:rPr>
                <a:t>C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807" name="Rectangle 242"/>
            <p:cNvSpPr/>
            <p:nvPr/>
          </p:nvSpPr>
          <p:spPr>
            <a:xfrm>
              <a:off x="531072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808" name="Rectangle 243"/>
            <p:cNvSpPr/>
            <p:nvPr/>
          </p:nvSpPr>
          <p:spPr>
            <a:xfrm>
              <a:off x="4572000" y="2162880"/>
              <a:ext cx="740520" cy="5176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  <a:ea typeface="DejaVu Sans"/>
                </a:rPr>
                <a:t>M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809" name="Rectangle 244"/>
            <p:cNvSpPr/>
            <p:nvPr/>
          </p:nvSpPr>
          <p:spPr>
            <a:xfrm>
              <a:off x="457200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810" name="Rectangle 245"/>
            <p:cNvSpPr/>
            <p:nvPr/>
          </p:nvSpPr>
          <p:spPr>
            <a:xfrm>
              <a:off x="7514640" y="216000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811" name="Rectangle 246"/>
            <p:cNvSpPr/>
            <p:nvPr/>
          </p:nvSpPr>
          <p:spPr>
            <a:xfrm>
              <a:off x="8257320" y="216288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812" name="Rectangle 247"/>
            <p:cNvSpPr/>
            <p:nvPr/>
          </p:nvSpPr>
          <p:spPr>
            <a:xfrm>
              <a:off x="751608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813" name="Rectangle 248"/>
            <p:cNvSpPr/>
            <p:nvPr/>
          </p:nvSpPr>
          <p:spPr>
            <a:xfrm>
              <a:off x="825624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mc:AlternateContent>
          <mc:Choice xmlns:a14="http://schemas.microsoft.com/office/drawing/2010/main" Requires="a14">
            <p:sp>
              <p:nvSpPr>
                <p:cNvPr id="814" name="ZoneTexte 177"/>
                <p:cNvSpPr txBox="1"/>
                <p:nvPr/>
              </p:nvSpPr>
              <p:spPr>
                <a:xfrm>
                  <a:off x="7681320" y="2360880"/>
                  <a:ext cx="456120" cy="25956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815" name="ZoneTexte 178"/>
                <p:cNvSpPr txBox="1"/>
                <p:nvPr/>
              </p:nvSpPr>
              <p:spPr>
                <a:xfrm>
                  <a:off x="8364960" y="2371320"/>
                  <a:ext cx="584280" cy="25956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</p:grpSp>
      <p:sp>
        <p:nvSpPr>
          <p:cNvPr id="816" name="ZoneTexte 179"/>
          <p:cNvSpPr/>
          <p:nvPr/>
        </p:nvSpPr>
        <p:spPr>
          <a:xfrm>
            <a:off x="7000200" y="268164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817" name="ZoneTexte 180"/>
          <p:cNvSpPr/>
          <p:nvPr/>
        </p:nvSpPr>
        <p:spPr>
          <a:xfrm>
            <a:off x="7719120" y="310536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4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818" name="ZoneTexte 181"/>
          <p:cNvSpPr/>
          <p:nvPr/>
        </p:nvSpPr>
        <p:spPr>
          <a:xfrm>
            <a:off x="8432640" y="311796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5</a:t>
            </a:r>
            <a:endParaRPr b="0" lang="fr-FR" sz="2400" spc="-1" strike="noStrike">
              <a:latin typeface="Arial"/>
            </a:endParaRPr>
          </a:p>
        </p:txBody>
      </p:sp>
      <p:cxnSp>
        <p:nvCxnSpPr>
          <p:cNvPr id="819" name="Connecteur droit avec flèche 18"/>
          <p:cNvCxnSpPr/>
          <p:nvPr/>
        </p:nvCxnSpPr>
        <p:spPr>
          <a:xfrm>
            <a:off x="8021160" y="2942280"/>
            <a:ext cx="453240" cy="34632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  <p:cxnSp>
        <p:nvCxnSpPr>
          <p:cNvPr id="820" name="Connecteur droit avec flèche 19"/>
          <p:cNvCxnSpPr/>
          <p:nvPr/>
        </p:nvCxnSpPr>
        <p:spPr>
          <a:xfrm>
            <a:off x="7265160" y="2964960"/>
            <a:ext cx="453240" cy="34632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  <p:sp>
        <p:nvSpPr>
          <p:cNvPr id="821" name="ZoneTexte 182"/>
          <p:cNvSpPr/>
          <p:nvPr/>
        </p:nvSpPr>
        <p:spPr>
          <a:xfrm>
            <a:off x="7349040" y="2873520"/>
            <a:ext cx="26928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b74391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822" name="ZoneTexte 183"/>
          <p:cNvSpPr/>
          <p:nvPr/>
        </p:nvSpPr>
        <p:spPr>
          <a:xfrm>
            <a:off x="7686720" y="269100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5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823" name="ZoneTexte 184"/>
          <p:cNvSpPr/>
          <p:nvPr/>
        </p:nvSpPr>
        <p:spPr>
          <a:xfrm>
            <a:off x="7004160" y="308268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824" name="ZoneTexte 185"/>
          <p:cNvSpPr/>
          <p:nvPr/>
        </p:nvSpPr>
        <p:spPr>
          <a:xfrm>
            <a:off x="7371000" y="2516400"/>
            <a:ext cx="26928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825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826" name="ZoneTexte 186"/>
          <p:cNvSpPr/>
          <p:nvPr/>
        </p:nvSpPr>
        <p:spPr>
          <a:xfrm>
            <a:off x="720000" y="2699640"/>
            <a:ext cx="323964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80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5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+ 3</a:t>
            </a:r>
            <a:r>
              <a:rPr b="0" lang="fr-FR" sz="4400" spc="-1" strike="noStrike">
                <a:solidFill>
                  <a:srgbClr val="4472c4"/>
                </a:solidFill>
                <a:latin typeface="Calibri"/>
                <a:ea typeface="DejaVu Sans"/>
              </a:rPr>
              <a:t>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5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827" name="Groupe 44"/>
          <p:cNvGrpSpPr/>
          <p:nvPr/>
        </p:nvGrpSpPr>
        <p:grpSpPr>
          <a:xfrm>
            <a:off x="1113840" y="3419640"/>
            <a:ext cx="762840" cy="793080"/>
            <a:chOff x="1113840" y="3419640"/>
            <a:chExt cx="762840" cy="793080"/>
          </a:xfrm>
        </p:grpSpPr>
        <p:cxnSp>
          <p:nvCxnSpPr>
            <p:cNvPr id="828" name="Connecteur droit 57"/>
            <p:cNvCxnSpPr/>
            <p:nvPr/>
          </p:nvCxnSpPr>
          <p:spPr>
            <a:xfrm flipV="1">
              <a:off x="1447920" y="3419640"/>
              <a:ext cx="429120" cy="7826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829" name="Connecteur droit 58"/>
            <p:cNvCxnSpPr/>
            <p:nvPr/>
          </p:nvCxnSpPr>
          <p:spPr>
            <a:xfrm>
              <a:off x="1113840" y="3419640"/>
              <a:ext cx="335520" cy="7934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grpSp>
        <p:nvGrpSpPr>
          <p:cNvPr id="830" name="Groupe 45"/>
          <p:cNvGrpSpPr/>
          <p:nvPr/>
        </p:nvGrpSpPr>
        <p:grpSpPr>
          <a:xfrm>
            <a:off x="1440000" y="2159640"/>
            <a:ext cx="1800360" cy="623880"/>
            <a:chOff x="1440000" y="2159640"/>
            <a:chExt cx="1800360" cy="623880"/>
          </a:xfrm>
        </p:grpSpPr>
        <p:cxnSp>
          <p:nvCxnSpPr>
            <p:cNvPr id="831" name="Connecteur droit 59"/>
            <p:cNvCxnSpPr/>
            <p:nvPr/>
          </p:nvCxnSpPr>
          <p:spPr>
            <a:xfrm>
              <a:off x="2339640" y="2168280"/>
              <a:ext cx="901080" cy="61560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  <p:cxnSp>
          <p:nvCxnSpPr>
            <p:cNvPr id="832" name="Connecteur droit 60"/>
            <p:cNvCxnSpPr/>
            <p:nvPr/>
          </p:nvCxnSpPr>
          <p:spPr>
            <a:xfrm flipV="1">
              <a:off x="1440000" y="2159640"/>
              <a:ext cx="901440" cy="61452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</p:grpSp>
      <p:sp>
        <p:nvSpPr>
          <p:cNvPr id="833" name="ZoneTexte 187"/>
          <p:cNvSpPr/>
          <p:nvPr/>
        </p:nvSpPr>
        <p:spPr>
          <a:xfrm>
            <a:off x="1196640" y="4098960"/>
            <a:ext cx="2403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400  +  15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834" name="Groupe 46"/>
          <p:cNvGrpSpPr/>
          <p:nvPr/>
        </p:nvGrpSpPr>
        <p:grpSpPr>
          <a:xfrm>
            <a:off x="1620000" y="4859640"/>
            <a:ext cx="1440360" cy="762120"/>
            <a:chOff x="1620000" y="4859640"/>
            <a:chExt cx="1440360" cy="762120"/>
          </a:xfrm>
        </p:grpSpPr>
        <p:cxnSp>
          <p:nvCxnSpPr>
            <p:cNvPr id="835" name="Connecteur droit 61"/>
            <p:cNvCxnSpPr/>
            <p:nvPr/>
          </p:nvCxnSpPr>
          <p:spPr>
            <a:xfrm flipV="1">
              <a:off x="2339640" y="4859640"/>
              <a:ext cx="721080" cy="75168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836" name="Connecteur droit 62"/>
            <p:cNvCxnSpPr/>
            <p:nvPr/>
          </p:nvCxnSpPr>
          <p:spPr>
            <a:xfrm>
              <a:off x="1620000" y="4870800"/>
              <a:ext cx="721080" cy="75132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sp>
        <p:nvSpPr>
          <p:cNvPr id="837" name="ZoneTexte 188"/>
          <p:cNvSpPr/>
          <p:nvPr/>
        </p:nvSpPr>
        <p:spPr>
          <a:xfrm>
            <a:off x="1800000" y="5539680"/>
            <a:ext cx="108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415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838" name="Groupe 47"/>
          <p:cNvGrpSpPr/>
          <p:nvPr/>
        </p:nvGrpSpPr>
        <p:grpSpPr>
          <a:xfrm>
            <a:off x="2880000" y="3419640"/>
            <a:ext cx="762840" cy="793080"/>
            <a:chOff x="2880000" y="3419640"/>
            <a:chExt cx="762840" cy="793080"/>
          </a:xfrm>
        </p:grpSpPr>
        <p:cxnSp>
          <p:nvCxnSpPr>
            <p:cNvPr id="839" name="Connecteur droit 63"/>
            <p:cNvCxnSpPr/>
            <p:nvPr/>
          </p:nvCxnSpPr>
          <p:spPr>
            <a:xfrm flipV="1">
              <a:off x="3214080" y="3419640"/>
              <a:ext cx="429120" cy="7826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840" name="Connecteur droit 64"/>
            <p:cNvCxnSpPr/>
            <p:nvPr/>
          </p:nvCxnSpPr>
          <p:spPr>
            <a:xfrm>
              <a:off x="2880000" y="3419640"/>
              <a:ext cx="335520" cy="7934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sp>
        <p:nvSpPr>
          <p:cNvPr id="841" name="ZoneTexte 189"/>
          <p:cNvSpPr/>
          <p:nvPr/>
        </p:nvSpPr>
        <p:spPr>
          <a:xfrm>
            <a:off x="1080000" y="1399680"/>
            <a:ext cx="287964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(80 + 3)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5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842" name="ZoneTexte 190"/>
          <p:cNvSpPr/>
          <p:nvPr/>
        </p:nvSpPr>
        <p:spPr>
          <a:xfrm>
            <a:off x="1620000" y="539640"/>
            <a:ext cx="19861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83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5</a:t>
            </a:r>
            <a:endParaRPr b="0" lang="fr-FR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831" dur="indefinite" restart="never" nodeType="tmRoot">
          <p:childTnLst>
            <p:seq>
              <p:cTn id="832" dur="indefinite" nodeType="mainSeq">
                <p:childTnLst>
                  <p:par>
                    <p:cTn id="833" fill="hold">
                      <p:stCondLst>
                        <p:cond delay="indefinite"/>
                      </p:stCondLst>
                      <p:childTnLst>
                        <p:par>
                          <p:cTn id="834" fill="hold">
                            <p:stCondLst>
                              <p:cond delay="0"/>
                            </p:stCondLst>
                            <p:childTnLst>
                              <p:par>
                                <p:cTn id="83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837" dur="500"/>
                                        <p:tgtEl>
                                          <p:spTgt spid="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8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840" dur="500"/>
                                        <p:tgtEl>
                                          <p:spTgt spid="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1" fill="hold">
                      <p:stCondLst>
                        <p:cond delay="indefinite"/>
                      </p:stCondLst>
                      <p:childTnLst>
                        <p:par>
                          <p:cTn id="842" fill="hold">
                            <p:stCondLst>
                              <p:cond delay="0"/>
                            </p:stCondLst>
                            <p:childTnLst>
                              <p:par>
                                <p:cTn id="84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845" dur="500"/>
                                        <p:tgtEl>
                                          <p:spTgt spid="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6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848" dur="500"/>
                                        <p:tgtEl>
                                          <p:spTgt spid="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9" fill="hold">
                      <p:stCondLst>
                        <p:cond delay="indefinite"/>
                      </p:stCondLst>
                      <p:childTnLst>
                        <p:par>
                          <p:cTn id="850" fill="hold">
                            <p:stCondLst>
                              <p:cond delay="0"/>
                            </p:stCondLst>
                            <p:childTnLst>
                              <p:par>
                                <p:cTn id="85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853" dur="500"/>
                                        <p:tgtEl>
                                          <p:spTgt spid="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4" fill="hold">
                      <p:stCondLst>
                        <p:cond delay="indefinite"/>
                      </p:stCondLst>
                      <p:childTnLst>
                        <p:par>
                          <p:cTn id="855" fill="hold">
                            <p:stCondLst>
                              <p:cond delay="0"/>
                            </p:stCondLst>
                            <p:childTnLst>
                              <p:par>
                                <p:cTn id="85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858" dur="500"/>
                                        <p:tgtEl>
                                          <p:spTgt spid="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9" fill="hold">
                      <p:stCondLst>
                        <p:cond delay="indefinite"/>
                      </p:stCondLst>
                      <p:childTnLst>
                        <p:par>
                          <p:cTn id="860" fill="hold">
                            <p:stCondLst>
                              <p:cond delay="0"/>
                            </p:stCondLst>
                            <p:childTnLst>
                              <p:par>
                                <p:cTn id="86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863" dur="500"/>
                                        <p:tgtEl>
                                          <p:spTgt spid="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4" fill="hold">
                      <p:stCondLst>
                        <p:cond delay="indefinite"/>
                      </p:stCondLst>
                      <p:childTnLst>
                        <p:par>
                          <p:cTn id="865" fill="hold">
                            <p:stCondLst>
                              <p:cond delay="0"/>
                            </p:stCondLst>
                            <p:childTnLst>
                              <p:par>
                                <p:cTn id="866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8" fill="hold">
                      <p:stCondLst>
                        <p:cond delay="indefinite"/>
                      </p:stCondLst>
                      <p:childTnLst>
                        <p:par>
                          <p:cTn id="869" fill="hold">
                            <p:stCondLst>
                              <p:cond delay="0"/>
                            </p:stCondLst>
                            <p:childTnLst>
                              <p:par>
                                <p:cTn id="87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2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4" fill="hold">
                      <p:stCondLst>
                        <p:cond delay="indefinite"/>
                      </p:stCondLst>
                      <p:childTnLst>
                        <p:par>
                          <p:cTn id="875" fill="hold">
                            <p:stCondLst>
                              <p:cond delay="0"/>
                            </p:stCondLst>
                            <p:childTnLst>
                              <p:par>
                                <p:cTn id="876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8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0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2" fill="hold">
                      <p:stCondLst>
                        <p:cond delay="indefinite"/>
                      </p:stCondLst>
                      <p:childTnLst>
                        <p:par>
                          <p:cTn id="883" fill="hold">
                            <p:stCondLst>
                              <p:cond delay="0"/>
                            </p:stCondLst>
                            <p:childTnLst>
                              <p:par>
                                <p:cTn id="884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6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PlaceHolder 1"/>
          <p:cNvSpPr>
            <a:spLocks noGrp="1"/>
          </p:cNvSpPr>
          <p:nvPr>
            <p:ph type="title"/>
          </p:nvPr>
        </p:nvSpPr>
        <p:spPr>
          <a:xfrm>
            <a:off x="4500000" y="360000"/>
            <a:ext cx="193104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Observe.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46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47" name="ZoneTexte 2"/>
          <p:cNvSpPr/>
          <p:nvPr/>
        </p:nvSpPr>
        <p:spPr>
          <a:xfrm>
            <a:off x="5760000" y="1080000"/>
            <a:ext cx="1743480" cy="790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142 ÷ 10 = </a:t>
            </a: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48" name="Rectangle 17"/>
          <p:cNvSpPr/>
          <p:nvPr/>
        </p:nvSpPr>
        <p:spPr>
          <a:xfrm>
            <a:off x="7010640" y="1964160"/>
            <a:ext cx="174240" cy="174636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9" name="Rectangle 18"/>
          <p:cNvSpPr/>
          <p:nvPr/>
        </p:nvSpPr>
        <p:spPr>
          <a:xfrm>
            <a:off x="7305480" y="1964160"/>
            <a:ext cx="174240" cy="174636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0" name="Rectangle 19"/>
          <p:cNvSpPr/>
          <p:nvPr/>
        </p:nvSpPr>
        <p:spPr>
          <a:xfrm>
            <a:off x="5042880" y="1979280"/>
            <a:ext cx="1747080" cy="174636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1" name="Rectangle 20"/>
          <p:cNvSpPr/>
          <p:nvPr/>
        </p:nvSpPr>
        <p:spPr>
          <a:xfrm>
            <a:off x="7600320" y="1964160"/>
            <a:ext cx="174240" cy="174636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2" name="Rectangle 21"/>
          <p:cNvSpPr/>
          <p:nvPr/>
        </p:nvSpPr>
        <p:spPr>
          <a:xfrm>
            <a:off x="7896960" y="1977840"/>
            <a:ext cx="174240" cy="174636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3" name="Rectangle 4"/>
          <p:cNvSpPr/>
          <p:nvPr/>
        </p:nvSpPr>
        <p:spPr>
          <a:xfrm>
            <a:off x="5040000" y="1978560"/>
            <a:ext cx="174240" cy="1746360"/>
          </a:xfrm>
          <a:prstGeom prst="rect">
            <a:avLst/>
          </a:prstGeom>
          <a:solidFill>
            <a:srgbClr val="ff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4" name="Rectangle 6"/>
          <p:cNvSpPr/>
          <p:nvPr/>
        </p:nvSpPr>
        <p:spPr>
          <a:xfrm>
            <a:off x="5189040" y="1977840"/>
            <a:ext cx="174240" cy="1746360"/>
          </a:xfrm>
          <a:prstGeom prst="rect">
            <a:avLst/>
          </a:prstGeom>
          <a:solidFill>
            <a:srgbClr val="ff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5" name="Rectangle 7"/>
          <p:cNvSpPr/>
          <p:nvPr/>
        </p:nvSpPr>
        <p:spPr>
          <a:xfrm>
            <a:off x="5359320" y="1977840"/>
            <a:ext cx="174240" cy="1746360"/>
          </a:xfrm>
          <a:prstGeom prst="rect">
            <a:avLst/>
          </a:prstGeom>
          <a:solidFill>
            <a:srgbClr val="ff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6" name="Rectangle 8"/>
          <p:cNvSpPr/>
          <p:nvPr/>
        </p:nvSpPr>
        <p:spPr>
          <a:xfrm>
            <a:off x="5508000" y="1977840"/>
            <a:ext cx="174240" cy="1746360"/>
          </a:xfrm>
          <a:prstGeom prst="rect">
            <a:avLst/>
          </a:prstGeom>
          <a:solidFill>
            <a:srgbClr val="ff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7" name="Rectangle 9"/>
          <p:cNvSpPr/>
          <p:nvPr/>
        </p:nvSpPr>
        <p:spPr>
          <a:xfrm>
            <a:off x="5666760" y="1977840"/>
            <a:ext cx="174240" cy="1746360"/>
          </a:xfrm>
          <a:prstGeom prst="rect">
            <a:avLst/>
          </a:prstGeom>
          <a:solidFill>
            <a:srgbClr val="ff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8" name="Rectangle 10"/>
          <p:cNvSpPr/>
          <p:nvPr/>
        </p:nvSpPr>
        <p:spPr>
          <a:xfrm>
            <a:off x="5826960" y="1977840"/>
            <a:ext cx="174240" cy="1746360"/>
          </a:xfrm>
          <a:prstGeom prst="rect">
            <a:avLst/>
          </a:prstGeom>
          <a:solidFill>
            <a:srgbClr val="ff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9" name="Rectangle 11"/>
          <p:cNvSpPr/>
          <p:nvPr/>
        </p:nvSpPr>
        <p:spPr>
          <a:xfrm>
            <a:off x="5976000" y="1976760"/>
            <a:ext cx="174240" cy="1746720"/>
          </a:xfrm>
          <a:prstGeom prst="rect">
            <a:avLst/>
          </a:prstGeom>
          <a:solidFill>
            <a:srgbClr val="ff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0" name="Rectangle 12"/>
          <p:cNvSpPr/>
          <p:nvPr/>
        </p:nvSpPr>
        <p:spPr>
          <a:xfrm>
            <a:off x="6145920" y="1976760"/>
            <a:ext cx="174240" cy="1746720"/>
          </a:xfrm>
          <a:prstGeom prst="rect">
            <a:avLst/>
          </a:prstGeom>
          <a:solidFill>
            <a:srgbClr val="ff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1" name="Rectangle 13"/>
          <p:cNvSpPr/>
          <p:nvPr/>
        </p:nvSpPr>
        <p:spPr>
          <a:xfrm>
            <a:off x="6294960" y="1976760"/>
            <a:ext cx="174240" cy="1746720"/>
          </a:xfrm>
          <a:prstGeom prst="rect">
            <a:avLst/>
          </a:prstGeom>
          <a:solidFill>
            <a:srgbClr val="ff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2" name="Rectangle 14"/>
          <p:cNvSpPr/>
          <p:nvPr/>
        </p:nvSpPr>
        <p:spPr>
          <a:xfrm>
            <a:off x="6453720" y="1976760"/>
            <a:ext cx="174240" cy="1746720"/>
          </a:xfrm>
          <a:prstGeom prst="rect">
            <a:avLst/>
          </a:prstGeom>
          <a:solidFill>
            <a:srgbClr val="ff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3" name="Rectangle 35"/>
          <p:cNvSpPr/>
          <p:nvPr/>
        </p:nvSpPr>
        <p:spPr>
          <a:xfrm>
            <a:off x="7015320" y="3536280"/>
            <a:ext cx="174240" cy="174240"/>
          </a:xfrm>
          <a:prstGeom prst="rect">
            <a:avLst/>
          </a:prstGeom>
          <a:solidFill>
            <a:srgbClr val="0070c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4" name="Rectangle 36"/>
          <p:cNvSpPr/>
          <p:nvPr/>
        </p:nvSpPr>
        <p:spPr>
          <a:xfrm>
            <a:off x="7017480" y="3359520"/>
            <a:ext cx="173880" cy="174240"/>
          </a:xfrm>
          <a:prstGeom prst="rect">
            <a:avLst/>
          </a:prstGeom>
          <a:solidFill>
            <a:srgbClr val="0070c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5" name="Rectangle 37"/>
          <p:cNvSpPr/>
          <p:nvPr/>
        </p:nvSpPr>
        <p:spPr>
          <a:xfrm>
            <a:off x="7017480" y="3183120"/>
            <a:ext cx="173880" cy="174240"/>
          </a:xfrm>
          <a:prstGeom prst="rect">
            <a:avLst/>
          </a:prstGeom>
          <a:solidFill>
            <a:srgbClr val="0070c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6" name="Rectangle 38"/>
          <p:cNvSpPr/>
          <p:nvPr/>
        </p:nvSpPr>
        <p:spPr>
          <a:xfrm>
            <a:off x="7015320" y="3007800"/>
            <a:ext cx="174240" cy="174240"/>
          </a:xfrm>
          <a:prstGeom prst="rect">
            <a:avLst/>
          </a:prstGeom>
          <a:solidFill>
            <a:srgbClr val="0070c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7" name="Rectangle 39"/>
          <p:cNvSpPr/>
          <p:nvPr/>
        </p:nvSpPr>
        <p:spPr>
          <a:xfrm>
            <a:off x="7011360" y="2846520"/>
            <a:ext cx="173880" cy="174240"/>
          </a:xfrm>
          <a:prstGeom prst="rect">
            <a:avLst/>
          </a:prstGeom>
          <a:solidFill>
            <a:srgbClr val="0070c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8" name="Rectangle 40"/>
          <p:cNvSpPr/>
          <p:nvPr/>
        </p:nvSpPr>
        <p:spPr>
          <a:xfrm>
            <a:off x="7013520" y="2669760"/>
            <a:ext cx="174240" cy="174240"/>
          </a:xfrm>
          <a:prstGeom prst="rect">
            <a:avLst/>
          </a:prstGeom>
          <a:solidFill>
            <a:srgbClr val="0070c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9" name="Rectangle 41"/>
          <p:cNvSpPr/>
          <p:nvPr/>
        </p:nvSpPr>
        <p:spPr>
          <a:xfrm>
            <a:off x="7013520" y="2493720"/>
            <a:ext cx="174240" cy="173880"/>
          </a:xfrm>
          <a:prstGeom prst="rect">
            <a:avLst/>
          </a:prstGeom>
          <a:solidFill>
            <a:srgbClr val="0070c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0" name="Rectangle 42"/>
          <p:cNvSpPr/>
          <p:nvPr/>
        </p:nvSpPr>
        <p:spPr>
          <a:xfrm>
            <a:off x="7011360" y="2318040"/>
            <a:ext cx="173880" cy="174240"/>
          </a:xfrm>
          <a:prstGeom prst="rect">
            <a:avLst/>
          </a:prstGeom>
          <a:solidFill>
            <a:srgbClr val="0070c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1" name="Rectangle 43"/>
          <p:cNvSpPr/>
          <p:nvPr/>
        </p:nvSpPr>
        <p:spPr>
          <a:xfrm>
            <a:off x="7017480" y="2153160"/>
            <a:ext cx="173880" cy="174240"/>
          </a:xfrm>
          <a:prstGeom prst="rect">
            <a:avLst/>
          </a:prstGeom>
          <a:solidFill>
            <a:srgbClr val="0070c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2" name="Rectangle 44"/>
          <p:cNvSpPr/>
          <p:nvPr/>
        </p:nvSpPr>
        <p:spPr>
          <a:xfrm>
            <a:off x="7015320" y="1977840"/>
            <a:ext cx="174240" cy="173880"/>
          </a:xfrm>
          <a:prstGeom prst="rect">
            <a:avLst/>
          </a:prstGeom>
          <a:solidFill>
            <a:srgbClr val="0070c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3" name="Rectangle 45"/>
          <p:cNvSpPr/>
          <p:nvPr/>
        </p:nvSpPr>
        <p:spPr>
          <a:xfrm>
            <a:off x="7304760" y="3522600"/>
            <a:ext cx="173880" cy="174240"/>
          </a:xfrm>
          <a:prstGeom prst="rect">
            <a:avLst/>
          </a:prstGeom>
          <a:solidFill>
            <a:srgbClr val="0070c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4" name="Rectangle 46"/>
          <p:cNvSpPr/>
          <p:nvPr/>
        </p:nvSpPr>
        <p:spPr>
          <a:xfrm>
            <a:off x="7306560" y="3345840"/>
            <a:ext cx="174240" cy="174240"/>
          </a:xfrm>
          <a:prstGeom prst="rect">
            <a:avLst/>
          </a:prstGeom>
          <a:solidFill>
            <a:srgbClr val="0070c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5" name="Rectangle 47"/>
          <p:cNvSpPr/>
          <p:nvPr/>
        </p:nvSpPr>
        <p:spPr>
          <a:xfrm>
            <a:off x="7306560" y="3169440"/>
            <a:ext cx="174240" cy="174240"/>
          </a:xfrm>
          <a:prstGeom prst="rect">
            <a:avLst/>
          </a:prstGeom>
          <a:solidFill>
            <a:srgbClr val="0070c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6" name="Rectangle 48"/>
          <p:cNvSpPr/>
          <p:nvPr/>
        </p:nvSpPr>
        <p:spPr>
          <a:xfrm>
            <a:off x="7304760" y="2994120"/>
            <a:ext cx="173880" cy="173880"/>
          </a:xfrm>
          <a:prstGeom prst="rect">
            <a:avLst/>
          </a:prstGeom>
          <a:solidFill>
            <a:srgbClr val="0070c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7" name="Rectangle 49"/>
          <p:cNvSpPr/>
          <p:nvPr/>
        </p:nvSpPr>
        <p:spPr>
          <a:xfrm>
            <a:off x="7300440" y="2832840"/>
            <a:ext cx="174240" cy="174240"/>
          </a:xfrm>
          <a:prstGeom prst="rect">
            <a:avLst/>
          </a:prstGeom>
          <a:solidFill>
            <a:srgbClr val="0070c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8" name="Rectangle 50"/>
          <p:cNvSpPr/>
          <p:nvPr/>
        </p:nvSpPr>
        <p:spPr>
          <a:xfrm>
            <a:off x="7302600" y="2656080"/>
            <a:ext cx="174240" cy="174240"/>
          </a:xfrm>
          <a:prstGeom prst="rect">
            <a:avLst/>
          </a:prstGeom>
          <a:solidFill>
            <a:srgbClr val="0070c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9" name="Rectangle 51"/>
          <p:cNvSpPr/>
          <p:nvPr/>
        </p:nvSpPr>
        <p:spPr>
          <a:xfrm>
            <a:off x="7302600" y="2479680"/>
            <a:ext cx="174240" cy="174240"/>
          </a:xfrm>
          <a:prstGeom prst="rect">
            <a:avLst/>
          </a:prstGeom>
          <a:solidFill>
            <a:srgbClr val="0070c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0" name="Rectangle 52"/>
          <p:cNvSpPr/>
          <p:nvPr/>
        </p:nvSpPr>
        <p:spPr>
          <a:xfrm>
            <a:off x="7300440" y="2304000"/>
            <a:ext cx="174240" cy="174240"/>
          </a:xfrm>
          <a:prstGeom prst="rect">
            <a:avLst/>
          </a:prstGeom>
          <a:solidFill>
            <a:srgbClr val="0070c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1" name="Rectangle 53"/>
          <p:cNvSpPr/>
          <p:nvPr/>
        </p:nvSpPr>
        <p:spPr>
          <a:xfrm>
            <a:off x="7306560" y="2139480"/>
            <a:ext cx="174240" cy="174240"/>
          </a:xfrm>
          <a:prstGeom prst="rect">
            <a:avLst/>
          </a:prstGeom>
          <a:solidFill>
            <a:srgbClr val="0070c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2" name="Rectangle 54"/>
          <p:cNvSpPr/>
          <p:nvPr/>
        </p:nvSpPr>
        <p:spPr>
          <a:xfrm>
            <a:off x="7304760" y="1964160"/>
            <a:ext cx="173880" cy="173880"/>
          </a:xfrm>
          <a:prstGeom prst="rect">
            <a:avLst/>
          </a:prstGeom>
          <a:solidFill>
            <a:srgbClr val="0070c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3" name="Rectangle 55"/>
          <p:cNvSpPr/>
          <p:nvPr/>
        </p:nvSpPr>
        <p:spPr>
          <a:xfrm>
            <a:off x="7598880" y="3520800"/>
            <a:ext cx="174240" cy="173880"/>
          </a:xfrm>
          <a:prstGeom prst="rect">
            <a:avLst/>
          </a:prstGeom>
          <a:solidFill>
            <a:srgbClr val="0070c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4" name="Rectangle 56"/>
          <p:cNvSpPr/>
          <p:nvPr/>
        </p:nvSpPr>
        <p:spPr>
          <a:xfrm>
            <a:off x="7601040" y="3344040"/>
            <a:ext cx="173880" cy="173880"/>
          </a:xfrm>
          <a:prstGeom prst="rect">
            <a:avLst/>
          </a:prstGeom>
          <a:solidFill>
            <a:srgbClr val="0070c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5" name="Rectangle 57"/>
          <p:cNvSpPr/>
          <p:nvPr/>
        </p:nvSpPr>
        <p:spPr>
          <a:xfrm>
            <a:off x="7601040" y="3167640"/>
            <a:ext cx="173880" cy="173880"/>
          </a:xfrm>
          <a:prstGeom prst="rect">
            <a:avLst/>
          </a:prstGeom>
          <a:solidFill>
            <a:srgbClr val="0070c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6" name="Rectangle 58"/>
          <p:cNvSpPr/>
          <p:nvPr/>
        </p:nvSpPr>
        <p:spPr>
          <a:xfrm>
            <a:off x="7598880" y="2991960"/>
            <a:ext cx="174240" cy="173880"/>
          </a:xfrm>
          <a:prstGeom prst="rect">
            <a:avLst/>
          </a:prstGeom>
          <a:solidFill>
            <a:srgbClr val="0070c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7" name="Rectangle 59"/>
          <p:cNvSpPr/>
          <p:nvPr/>
        </p:nvSpPr>
        <p:spPr>
          <a:xfrm>
            <a:off x="7594920" y="2831040"/>
            <a:ext cx="173880" cy="173880"/>
          </a:xfrm>
          <a:prstGeom prst="rect">
            <a:avLst/>
          </a:prstGeom>
          <a:solidFill>
            <a:srgbClr val="0070c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8" name="Rectangle 60"/>
          <p:cNvSpPr/>
          <p:nvPr/>
        </p:nvSpPr>
        <p:spPr>
          <a:xfrm>
            <a:off x="7597080" y="2654280"/>
            <a:ext cx="174240" cy="173880"/>
          </a:xfrm>
          <a:prstGeom prst="rect">
            <a:avLst/>
          </a:prstGeom>
          <a:solidFill>
            <a:srgbClr val="0070c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9" name="Rectangle 61"/>
          <p:cNvSpPr/>
          <p:nvPr/>
        </p:nvSpPr>
        <p:spPr>
          <a:xfrm>
            <a:off x="7597080" y="2477520"/>
            <a:ext cx="174240" cy="174240"/>
          </a:xfrm>
          <a:prstGeom prst="rect">
            <a:avLst/>
          </a:prstGeom>
          <a:solidFill>
            <a:srgbClr val="0070c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90" name="Rectangle 62"/>
          <p:cNvSpPr/>
          <p:nvPr/>
        </p:nvSpPr>
        <p:spPr>
          <a:xfrm>
            <a:off x="7594920" y="2302200"/>
            <a:ext cx="173880" cy="173880"/>
          </a:xfrm>
          <a:prstGeom prst="rect">
            <a:avLst/>
          </a:prstGeom>
          <a:solidFill>
            <a:srgbClr val="0070c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91" name="Rectangle 63"/>
          <p:cNvSpPr/>
          <p:nvPr/>
        </p:nvSpPr>
        <p:spPr>
          <a:xfrm>
            <a:off x="7601040" y="2137680"/>
            <a:ext cx="173880" cy="173880"/>
          </a:xfrm>
          <a:prstGeom prst="rect">
            <a:avLst/>
          </a:prstGeom>
          <a:solidFill>
            <a:srgbClr val="0070c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92" name="Rectangle 64"/>
          <p:cNvSpPr/>
          <p:nvPr/>
        </p:nvSpPr>
        <p:spPr>
          <a:xfrm>
            <a:off x="7598880" y="1962000"/>
            <a:ext cx="174240" cy="173880"/>
          </a:xfrm>
          <a:prstGeom prst="rect">
            <a:avLst/>
          </a:prstGeom>
          <a:solidFill>
            <a:srgbClr val="0070c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93" name="Rectangle 65"/>
          <p:cNvSpPr/>
          <p:nvPr/>
        </p:nvSpPr>
        <p:spPr>
          <a:xfrm>
            <a:off x="7896960" y="3550320"/>
            <a:ext cx="173880" cy="174240"/>
          </a:xfrm>
          <a:prstGeom prst="rect">
            <a:avLst/>
          </a:prstGeom>
          <a:solidFill>
            <a:srgbClr val="0070c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94" name="Rectangle 66"/>
          <p:cNvSpPr/>
          <p:nvPr/>
        </p:nvSpPr>
        <p:spPr>
          <a:xfrm>
            <a:off x="7899120" y="3373560"/>
            <a:ext cx="174240" cy="174240"/>
          </a:xfrm>
          <a:prstGeom prst="rect">
            <a:avLst/>
          </a:prstGeom>
          <a:solidFill>
            <a:srgbClr val="0070c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95" name="Rectangle 67"/>
          <p:cNvSpPr/>
          <p:nvPr/>
        </p:nvSpPr>
        <p:spPr>
          <a:xfrm>
            <a:off x="7899120" y="3197520"/>
            <a:ext cx="174240" cy="173880"/>
          </a:xfrm>
          <a:prstGeom prst="rect">
            <a:avLst/>
          </a:prstGeom>
          <a:solidFill>
            <a:srgbClr val="0070c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96" name="Rectangle 68"/>
          <p:cNvSpPr/>
          <p:nvPr/>
        </p:nvSpPr>
        <p:spPr>
          <a:xfrm>
            <a:off x="7896960" y="3021840"/>
            <a:ext cx="173880" cy="174240"/>
          </a:xfrm>
          <a:prstGeom prst="rect">
            <a:avLst/>
          </a:prstGeom>
          <a:solidFill>
            <a:srgbClr val="0070c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97" name="Rectangle 69"/>
          <p:cNvSpPr/>
          <p:nvPr/>
        </p:nvSpPr>
        <p:spPr>
          <a:xfrm>
            <a:off x="7893000" y="2860920"/>
            <a:ext cx="174240" cy="173880"/>
          </a:xfrm>
          <a:prstGeom prst="rect">
            <a:avLst/>
          </a:prstGeom>
          <a:solidFill>
            <a:srgbClr val="0070c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98" name="Rectangle 70"/>
          <p:cNvSpPr/>
          <p:nvPr/>
        </p:nvSpPr>
        <p:spPr>
          <a:xfrm>
            <a:off x="7895160" y="2683800"/>
            <a:ext cx="174240" cy="174240"/>
          </a:xfrm>
          <a:prstGeom prst="rect">
            <a:avLst/>
          </a:prstGeom>
          <a:solidFill>
            <a:srgbClr val="0070c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99" name="Rectangle 71"/>
          <p:cNvSpPr/>
          <p:nvPr/>
        </p:nvSpPr>
        <p:spPr>
          <a:xfrm>
            <a:off x="7895160" y="2507760"/>
            <a:ext cx="174240" cy="173880"/>
          </a:xfrm>
          <a:prstGeom prst="rect">
            <a:avLst/>
          </a:prstGeom>
          <a:solidFill>
            <a:srgbClr val="0070c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0" name="Rectangle 72"/>
          <p:cNvSpPr/>
          <p:nvPr/>
        </p:nvSpPr>
        <p:spPr>
          <a:xfrm>
            <a:off x="7893000" y="2332080"/>
            <a:ext cx="174240" cy="174240"/>
          </a:xfrm>
          <a:prstGeom prst="rect">
            <a:avLst/>
          </a:prstGeom>
          <a:solidFill>
            <a:srgbClr val="0070c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1" name="Rectangle 73"/>
          <p:cNvSpPr/>
          <p:nvPr/>
        </p:nvSpPr>
        <p:spPr>
          <a:xfrm>
            <a:off x="7899120" y="2167200"/>
            <a:ext cx="174240" cy="174240"/>
          </a:xfrm>
          <a:prstGeom prst="rect">
            <a:avLst/>
          </a:prstGeom>
          <a:solidFill>
            <a:srgbClr val="0070c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2" name="Rectangle 74"/>
          <p:cNvSpPr/>
          <p:nvPr/>
        </p:nvSpPr>
        <p:spPr>
          <a:xfrm>
            <a:off x="7896960" y="1991880"/>
            <a:ext cx="173880" cy="174240"/>
          </a:xfrm>
          <a:prstGeom prst="rect">
            <a:avLst/>
          </a:prstGeom>
          <a:solidFill>
            <a:srgbClr val="0070c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3" name="Rectangle 96"/>
          <p:cNvSpPr/>
          <p:nvPr/>
        </p:nvSpPr>
        <p:spPr>
          <a:xfrm>
            <a:off x="8636760" y="2596320"/>
            <a:ext cx="174240" cy="1738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4" name="Rectangle 16"/>
          <p:cNvSpPr/>
          <p:nvPr/>
        </p:nvSpPr>
        <p:spPr>
          <a:xfrm>
            <a:off x="8629200" y="2596320"/>
            <a:ext cx="174240" cy="1738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5" name="Rectangle 85"/>
          <p:cNvSpPr/>
          <p:nvPr/>
        </p:nvSpPr>
        <p:spPr>
          <a:xfrm>
            <a:off x="8628480" y="2597400"/>
            <a:ext cx="174240" cy="1738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6" name="Rectangle 86"/>
          <p:cNvSpPr/>
          <p:nvPr/>
        </p:nvSpPr>
        <p:spPr>
          <a:xfrm>
            <a:off x="8625240" y="2597400"/>
            <a:ext cx="16560" cy="1738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635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7" name="Rectangle 87"/>
          <p:cNvSpPr/>
          <p:nvPr/>
        </p:nvSpPr>
        <p:spPr>
          <a:xfrm>
            <a:off x="8642520" y="2596320"/>
            <a:ext cx="16920" cy="1738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635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8" name="Rectangle 88"/>
          <p:cNvSpPr/>
          <p:nvPr/>
        </p:nvSpPr>
        <p:spPr>
          <a:xfrm>
            <a:off x="8681760" y="2594880"/>
            <a:ext cx="16920" cy="17424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635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9" name="Rectangle 89"/>
          <p:cNvSpPr/>
          <p:nvPr/>
        </p:nvSpPr>
        <p:spPr>
          <a:xfrm>
            <a:off x="8662320" y="2594880"/>
            <a:ext cx="16920" cy="17424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635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0" name="Rectangle 90"/>
          <p:cNvSpPr/>
          <p:nvPr/>
        </p:nvSpPr>
        <p:spPr>
          <a:xfrm>
            <a:off x="8704080" y="2594880"/>
            <a:ext cx="16920" cy="17424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635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1" name="Rectangle 91"/>
          <p:cNvSpPr/>
          <p:nvPr/>
        </p:nvSpPr>
        <p:spPr>
          <a:xfrm>
            <a:off x="8723880" y="2597400"/>
            <a:ext cx="16920" cy="1738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635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2" name="Rectangle 92"/>
          <p:cNvSpPr/>
          <p:nvPr/>
        </p:nvSpPr>
        <p:spPr>
          <a:xfrm>
            <a:off x="8741520" y="2596320"/>
            <a:ext cx="16560" cy="1738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635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3" name="Rectangle 93"/>
          <p:cNvSpPr/>
          <p:nvPr/>
        </p:nvSpPr>
        <p:spPr>
          <a:xfrm>
            <a:off x="8781120" y="2594880"/>
            <a:ext cx="16560" cy="17424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635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4" name="Rectangle 94"/>
          <p:cNvSpPr/>
          <p:nvPr/>
        </p:nvSpPr>
        <p:spPr>
          <a:xfrm>
            <a:off x="8761320" y="2594880"/>
            <a:ext cx="16560" cy="17424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635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5" name="Rectangle 95"/>
          <p:cNvSpPr/>
          <p:nvPr/>
        </p:nvSpPr>
        <p:spPr>
          <a:xfrm>
            <a:off x="8802720" y="2594880"/>
            <a:ext cx="16920" cy="17424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635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6" name="Rectangle 97"/>
          <p:cNvSpPr/>
          <p:nvPr/>
        </p:nvSpPr>
        <p:spPr>
          <a:xfrm>
            <a:off x="8399520" y="2596320"/>
            <a:ext cx="173880" cy="1738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7" name="Rectangle 15"/>
          <p:cNvSpPr/>
          <p:nvPr/>
        </p:nvSpPr>
        <p:spPr>
          <a:xfrm>
            <a:off x="8386560" y="2594880"/>
            <a:ext cx="174240" cy="1742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8" name="Rectangle 75"/>
          <p:cNvSpPr/>
          <p:nvPr/>
        </p:nvSpPr>
        <p:spPr>
          <a:xfrm>
            <a:off x="8382960" y="2594880"/>
            <a:ext cx="16920" cy="17424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635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9" name="Rectangle 76"/>
          <p:cNvSpPr/>
          <p:nvPr/>
        </p:nvSpPr>
        <p:spPr>
          <a:xfrm>
            <a:off x="8400600" y="2593800"/>
            <a:ext cx="16920" cy="17424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635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0" name="Rectangle 77"/>
          <p:cNvSpPr/>
          <p:nvPr/>
        </p:nvSpPr>
        <p:spPr>
          <a:xfrm>
            <a:off x="8440200" y="2592720"/>
            <a:ext cx="16920" cy="1738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635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1" name="Rectangle 78"/>
          <p:cNvSpPr/>
          <p:nvPr/>
        </p:nvSpPr>
        <p:spPr>
          <a:xfrm>
            <a:off x="8420760" y="2592720"/>
            <a:ext cx="16560" cy="1738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635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2" name="Rectangle 79"/>
          <p:cNvSpPr/>
          <p:nvPr/>
        </p:nvSpPr>
        <p:spPr>
          <a:xfrm>
            <a:off x="8462160" y="2592720"/>
            <a:ext cx="16560" cy="1738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635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3" name="Rectangle 80"/>
          <p:cNvSpPr/>
          <p:nvPr/>
        </p:nvSpPr>
        <p:spPr>
          <a:xfrm>
            <a:off x="8481960" y="2594880"/>
            <a:ext cx="16920" cy="17424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635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4" name="Rectangle 81"/>
          <p:cNvSpPr/>
          <p:nvPr/>
        </p:nvSpPr>
        <p:spPr>
          <a:xfrm>
            <a:off x="8499600" y="2593800"/>
            <a:ext cx="16920" cy="17424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635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5" name="Rectangle 82"/>
          <p:cNvSpPr/>
          <p:nvPr/>
        </p:nvSpPr>
        <p:spPr>
          <a:xfrm>
            <a:off x="8539200" y="2592720"/>
            <a:ext cx="16920" cy="1738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635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6" name="Rectangle 83"/>
          <p:cNvSpPr/>
          <p:nvPr/>
        </p:nvSpPr>
        <p:spPr>
          <a:xfrm>
            <a:off x="8519400" y="2592720"/>
            <a:ext cx="16920" cy="1738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635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7" name="Rectangle 84"/>
          <p:cNvSpPr/>
          <p:nvPr/>
        </p:nvSpPr>
        <p:spPr>
          <a:xfrm>
            <a:off x="8561160" y="2592720"/>
            <a:ext cx="16560" cy="1738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635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8" name="ZoneTexte 98"/>
          <p:cNvSpPr/>
          <p:nvPr/>
        </p:nvSpPr>
        <p:spPr>
          <a:xfrm>
            <a:off x="5296320" y="4637160"/>
            <a:ext cx="2983320" cy="942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Puis j’en garde un seul.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229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30" name="ZoneTexte 6"/>
          <p:cNvSpPr/>
          <p:nvPr/>
        </p:nvSpPr>
        <p:spPr>
          <a:xfrm>
            <a:off x="439200" y="1189800"/>
            <a:ext cx="3700440" cy="4570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200" spc="-1" strike="noStrike">
                <a:solidFill>
                  <a:srgbClr val="000000"/>
                </a:solidFill>
                <a:latin typeface="Calibri"/>
                <a:ea typeface="DejaVu Sans"/>
              </a:rPr>
              <a:t>Relire la stratégie de calcul C7 dans le cahier de leçons : multiplier en décomposant.</a:t>
            </a:r>
            <a:endParaRPr b="0" lang="fr-FR" sz="4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xit" presetID="1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 additive="repl">
                                        <p:cTn id="6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5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8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1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4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0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3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6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9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nodeType="clickEffect" fill="hold" presetClass="exit" presetID="1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 additive="repl">
                                        <p:cTn id="43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9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2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5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8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1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4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7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0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3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6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nodeType="clickEffect" fill="hold" presetClass="exit" presetID="1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 additive="repl">
                                        <p:cTn id="80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86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89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92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95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98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01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04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07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10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13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nodeType="clickEffect" fill="hold" presetClass="exit" presetID="1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 additive="repl">
                                        <p:cTn id="117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3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6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9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32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35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38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41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44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47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50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nodeType="clickEffect" fill="hold" presetClass="exit" presetID="1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 additive="repl">
                                        <p:cTn id="154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60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63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66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69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72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75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78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81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84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87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92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95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98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01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04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07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10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13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16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19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22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nodeType="clickEffect" fill="hold" presetClass="exit" presetID="1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 additive="repl">
                                        <p:cTn id="226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32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35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38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41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44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47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50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53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56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59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62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PlaceHolder 1"/>
          <p:cNvSpPr>
            <a:spLocks noGrp="1"/>
          </p:cNvSpPr>
          <p:nvPr>
            <p:ph type="title"/>
          </p:nvPr>
        </p:nvSpPr>
        <p:spPr>
          <a:xfrm>
            <a:off x="4500000" y="360000"/>
            <a:ext cx="193104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Observe.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3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33" name="ZoneTexte 2"/>
          <p:cNvSpPr/>
          <p:nvPr/>
        </p:nvSpPr>
        <p:spPr>
          <a:xfrm>
            <a:off x="5760000" y="1080000"/>
            <a:ext cx="1743480" cy="790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142 ÷ 10 = </a:t>
            </a: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234" name="Rectangle 4"/>
          <p:cNvSpPr/>
          <p:nvPr/>
        </p:nvSpPr>
        <p:spPr>
          <a:xfrm>
            <a:off x="5757480" y="2160000"/>
            <a:ext cx="182520" cy="1832040"/>
          </a:xfrm>
          <a:prstGeom prst="rect">
            <a:avLst/>
          </a:prstGeom>
          <a:solidFill>
            <a:srgbClr val="ff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35" name="Rectangle 35"/>
          <p:cNvSpPr/>
          <p:nvPr/>
        </p:nvSpPr>
        <p:spPr>
          <a:xfrm>
            <a:off x="6840000" y="3780000"/>
            <a:ext cx="182520" cy="182880"/>
          </a:xfrm>
          <a:prstGeom prst="rect">
            <a:avLst/>
          </a:prstGeom>
          <a:solidFill>
            <a:srgbClr val="0070c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36" name="Rectangle 45"/>
          <p:cNvSpPr/>
          <p:nvPr/>
        </p:nvSpPr>
        <p:spPr>
          <a:xfrm>
            <a:off x="7200000" y="3780000"/>
            <a:ext cx="182520" cy="182880"/>
          </a:xfrm>
          <a:prstGeom prst="rect">
            <a:avLst/>
          </a:prstGeom>
          <a:solidFill>
            <a:srgbClr val="0070c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37" name="Rectangle 55"/>
          <p:cNvSpPr/>
          <p:nvPr/>
        </p:nvSpPr>
        <p:spPr>
          <a:xfrm>
            <a:off x="7560000" y="3780000"/>
            <a:ext cx="182880" cy="182520"/>
          </a:xfrm>
          <a:prstGeom prst="rect">
            <a:avLst/>
          </a:prstGeom>
          <a:solidFill>
            <a:srgbClr val="0070c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38" name="Rectangle 65"/>
          <p:cNvSpPr/>
          <p:nvPr/>
        </p:nvSpPr>
        <p:spPr>
          <a:xfrm>
            <a:off x="7920000" y="3780000"/>
            <a:ext cx="182880" cy="182520"/>
          </a:xfrm>
          <a:prstGeom prst="rect">
            <a:avLst/>
          </a:prstGeom>
          <a:solidFill>
            <a:srgbClr val="0070c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39" name="Rectangle 75"/>
          <p:cNvSpPr/>
          <p:nvPr/>
        </p:nvSpPr>
        <p:spPr>
          <a:xfrm>
            <a:off x="8184960" y="2806560"/>
            <a:ext cx="17640" cy="1825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635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40" name="Rectangle 76"/>
          <p:cNvSpPr/>
          <p:nvPr/>
        </p:nvSpPr>
        <p:spPr>
          <a:xfrm>
            <a:off x="8442000" y="2806560"/>
            <a:ext cx="17640" cy="1825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635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41" name="ZoneTexte 98"/>
          <p:cNvSpPr/>
          <p:nvPr/>
        </p:nvSpPr>
        <p:spPr>
          <a:xfrm>
            <a:off x="4680000" y="4320000"/>
            <a:ext cx="4361760" cy="2070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Diviser un nombre par 10, c’est donner à chaque chiffre une valeur </a:t>
            </a:r>
            <a:r>
              <a:rPr b="1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10 fois plus petite</a:t>
            </a: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. </a:t>
            </a:r>
            <a:endParaRPr b="0" lang="fr-FR" sz="2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fr-FR" sz="1800" spc="-1" strike="noStrike">
              <a:latin typeface="Arial"/>
            </a:endParaRPr>
          </a:p>
        </p:txBody>
      </p:sp>
      <p:sp>
        <p:nvSpPr>
          <p:cNvPr id="242" name="ZoneTexte 3"/>
          <p:cNvSpPr/>
          <p:nvPr/>
        </p:nvSpPr>
        <p:spPr>
          <a:xfrm>
            <a:off x="6926400" y="1080000"/>
            <a:ext cx="174348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14,2 </a:t>
            </a:r>
            <a:r>
              <a:rPr b="1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243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44" name="ZoneTexte 7"/>
          <p:cNvSpPr/>
          <p:nvPr/>
        </p:nvSpPr>
        <p:spPr>
          <a:xfrm>
            <a:off x="439200" y="1189800"/>
            <a:ext cx="3700440" cy="4570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200" spc="-1" strike="noStrike">
                <a:solidFill>
                  <a:srgbClr val="000000"/>
                </a:solidFill>
                <a:latin typeface="Calibri"/>
                <a:ea typeface="DejaVu Sans"/>
              </a:rPr>
              <a:t>Relire la stratégie de calcul C7 dans le cahier de leçons : multiplier en décomposant.</a:t>
            </a:r>
            <a:endParaRPr b="0" lang="fr-FR" sz="4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63" dur="indefinite" restart="never" nodeType="tmRoot">
          <p:childTnLst>
            <p:seq>
              <p:cTn id="264" dur="indefinite" nodeType="mainSeq">
                <p:childTnLst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69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74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PlaceHolder 1"/>
          <p:cNvSpPr>
            <a:spLocks noGrp="1"/>
          </p:cNvSpPr>
          <p:nvPr>
            <p:ph type="title"/>
          </p:nvPr>
        </p:nvSpPr>
        <p:spPr>
          <a:xfrm>
            <a:off x="4500000" y="360000"/>
            <a:ext cx="197964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Observe.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46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47" name="ZoneTexte 2"/>
          <p:cNvSpPr/>
          <p:nvPr/>
        </p:nvSpPr>
        <p:spPr>
          <a:xfrm>
            <a:off x="5760000" y="901080"/>
            <a:ext cx="1743480" cy="790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142 ÷ 10 = </a:t>
            </a: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248" name="ZoneTexte 98"/>
          <p:cNvSpPr/>
          <p:nvPr/>
        </p:nvSpPr>
        <p:spPr>
          <a:xfrm>
            <a:off x="4680000" y="4475880"/>
            <a:ext cx="4463640" cy="1644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100" spc="-1" strike="noStrike">
                <a:solidFill>
                  <a:srgbClr val="000000"/>
                </a:solidFill>
                <a:latin typeface="Calibri"/>
                <a:ea typeface="DejaVu Sans"/>
              </a:rPr>
              <a:t>Les centaines deviennent des dizaines.</a:t>
            </a:r>
            <a:endParaRPr b="0" lang="fr-FR" sz="21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2100" spc="-1" strike="noStrike">
                <a:solidFill>
                  <a:srgbClr val="000000"/>
                </a:solidFill>
                <a:latin typeface="Calibri"/>
                <a:ea typeface="DejaVu Sans"/>
              </a:rPr>
              <a:t>Les dizaines deviennent des unités.</a:t>
            </a:r>
            <a:endParaRPr b="0" lang="fr-FR" sz="21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2100" spc="-1" strike="noStrike">
                <a:solidFill>
                  <a:srgbClr val="000000"/>
                </a:solidFill>
                <a:latin typeface="Calibri"/>
                <a:ea typeface="DejaVu Sans"/>
              </a:rPr>
              <a:t>Les unités deviennent des dixièmes.</a:t>
            </a:r>
            <a:endParaRPr b="0" lang="fr-FR" sz="21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2100" spc="-1" strike="noStrike">
                <a:solidFill>
                  <a:srgbClr val="000000"/>
                </a:solidFill>
                <a:latin typeface="Calibri"/>
                <a:ea typeface="DejaVu Sans"/>
              </a:rPr>
              <a:t>Etc.</a:t>
            </a:r>
            <a:endParaRPr b="0" lang="fr-FR" sz="21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fr-FR" sz="1800" spc="-1" strike="noStrike">
              <a:latin typeface="Arial"/>
            </a:endParaRPr>
          </a:p>
        </p:txBody>
      </p:sp>
      <p:sp>
        <p:nvSpPr>
          <p:cNvPr id="249" name="ZoneTexte 3"/>
          <p:cNvSpPr/>
          <p:nvPr/>
        </p:nvSpPr>
        <p:spPr>
          <a:xfrm>
            <a:off x="6926400" y="923760"/>
            <a:ext cx="174348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14,2 </a:t>
            </a:r>
            <a:r>
              <a:rPr b="1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latin typeface="Arial"/>
            </a:endParaRPr>
          </a:p>
        </p:txBody>
      </p:sp>
      <p:grpSp>
        <p:nvGrpSpPr>
          <p:cNvPr id="250" name="Groupe 6"/>
          <p:cNvGrpSpPr/>
          <p:nvPr/>
        </p:nvGrpSpPr>
        <p:grpSpPr>
          <a:xfrm>
            <a:off x="4573800" y="1441440"/>
            <a:ext cx="4425840" cy="1420560"/>
            <a:chOff x="4573800" y="1441440"/>
            <a:chExt cx="4425840" cy="1420560"/>
          </a:xfrm>
        </p:grpSpPr>
        <p:sp>
          <p:nvSpPr>
            <p:cNvPr id="251" name="Rectangle 7"/>
            <p:cNvSpPr/>
            <p:nvPr/>
          </p:nvSpPr>
          <p:spPr>
            <a:xfrm>
              <a:off x="6048360" y="144432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D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252" name="Rectangle 8"/>
            <p:cNvSpPr/>
            <p:nvPr/>
          </p:nvSpPr>
          <p:spPr>
            <a:xfrm>
              <a:off x="6789600" y="144432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70c0"/>
                  </a:solidFill>
                  <a:latin typeface="Calibri"/>
                  <a:ea typeface="DejaVu Sans"/>
                </a:rPr>
                <a:t>U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253" name="Rectangle 9"/>
            <p:cNvSpPr/>
            <p:nvPr/>
          </p:nvSpPr>
          <p:spPr>
            <a:xfrm>
              <a:off x="6048360" y="196200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54" name="Rectangle 10"/>
            <p:cNvSpPr/>
            <p:nvPr/>
          </p:nvSpPr>
          <p:spPr>
            <a:xfrm>
              <a:off x="6789600" y="196200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55" name="Rectangle 11"/>
            <p:cNvSpPr/>
            <p:nvPr/>
          </p:nvSpPr>
          <p:spPr>
            <a:xfrm>
              <a:off x="5312520" y="1444320"/>
              <a:ext cx="740520" cy="5176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b050"/>
                  </a:solidFill>
                  <a:latin typeface="Calibri"/>
                  <a:ea typeface="DejaVu Sans"/>
                </a:rPr>
                <a:t>C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256" name="Rectangle 12"/>
            <p:cNvSpPr/>
            <p:nvPr/>
          </p:nvSpPr>
          <p:spPr>
            <a:xfrm>
              <a:off x="5312520" y="196200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57" name="Rectangle 13"/>
            <p:cNvSpPr/>
            <p:nvPr/>
          </p:nvSpPr>
          <p:spPr>
            <a:xfrm>
              <a:off x="4573800" y="1444320"/>
              <a:ext cx="740520" cy="5176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  <a:ea typeface="DejaVu Sans"/>
                </a:rPr>
                <a:t>M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258" name="Rectangle 14"/>
            <p:cNvSpPr/>
            <p:nvPr/>
          </p:nvSpPr>
          <p:spPr>
            <a:xfrm>
              <a:off x="4573800" y="196200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59" name="Rectangle 15"/>
            <p:cNvSpPr/>
            <p:nvPr/>
          </p:nvSpPr>
          <p:spPr>
            <a:xfrm>
              <a:off x="7516440" y="144144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260" name="Rectangle 16"/>
            <p:cNvSpPr/>
            <p:nvPr/>
          </p:nvSpPr>
          <p:spPr>
            <a:xfrm>
              <a:off x="8259120" y="144432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261" name="Rectangle 17"/>
            <p:cNvSpPr/>
            <p:nvPr/>
          </p:nvSpPr>
          <p:spPr>
            <a:xfrm>
              <a:off x="7517880" y="196200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62" name="Rectangle 18"/>
            <p:cNvSpPr/>
            <p:nvPr/>
          </p:nvSpPr>
          <p:spPr>
            <a:xfrm>
              <a:off x="8258040" y="196200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mc:AlternateContent>
          <mc:Choice xmlns:a14="http://schemas.microsoft.com/office/drawing/2010/main" Requires="a14">
            <p:sp>
              <p:nvSpPr>
                <p:cNvPr id="263" name="ZoneTexte 20"/>
                <p:cNvSpPr txBox="1"/>
                <p:nvPr/>
              </p:nvSpPr>
              <p:spPr>
                <a:xfrm>
                  <a:off x="7683120" y="1642320"/>
                  <a:ext cx="456120" cy="25956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264" name="ZoneTexte 21"/>
                <p:cNvSpPr txBox="1"/>
                <p:nvPr/>
              </p:nvSpPr>
              <p:spPr>
                <a:xfrm>
                  <a:off x="8366760" y="1652760"/>
                  <a:ext cx="584280" cy="25956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</p:grpSp>
      <p:sp>
        <p:nvSpPr>
          <p:cNvPr id="265" name="ZoneTexte 22"/>
          <p:cNvSpPr/>
          <p:nvPr/>
        </p:nvSpPr>
        <p:spPr>
          <a:xfrm>
            <a:off x="5511960" y="199728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266" name="ZoneTexte 23"/>
          <p:cNvSpPr/>
          <p:nvPr/>
        </p:nvSpPr>
        <p:spPr>
          <a:xfrm>
            <a:off x="6235200" y="198648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267" name="ZoneTexte 24"/>
          <p:cNvSpPr/>
          <p:nvPr/>
        </p:nvSpPr>
        <p:spPr>
          <a:xfrm>
            <a:off x="6258600" y="242460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1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268" name="ZoneTexte 25"/>
          <p:cNvSpPr/>
          <p:nvPr/>
        </p:nvSpPr>
        <p:spPr>
          <a:xfrm>
            <a:off x="7688520" y="240012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2</a:t>
            </a:r>
            <a:endParaRPr b="0" lang="fr-FR" sz="2400" spc="-1" strike="noStrike">
              <a:latin typeface="Arial"/>
            </a:endParaRPr>
          </a:p>
        </p:txBody>
      </p:sp>
      <p:cxnSp>
        <p:nvCxnSpPr>
          <p:cNvPr id="269" name="Connecteur droit avec flèche 26"/>
          <p:cNvCxnSpPr/>
          <p:nvPr/>
        </p:nvCxnSpPr>
        <p:spPr>
          <a:xfrm>
            <a:off x="7277040" y="2224440"/>
            <a:ext cx="453240" cy="34632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  <p:cxnSp>
        <p:nvCxnSpPr>
          <p:cNvPr id="270" name="Connecteur droit avec flèche 27"/>
          <p:cNvCxnSpPr/>
          <p:nvPr/>
        </p:nvCxnSpPr>
        <p:spPr>
          <a:xfrm>
            <a:off x="5804640" y="2284200"/>
            <a:ext cx="453240" cy="34632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  <p:sp>
        <p:nvSpPr>
          <p:cNvPr id="271" name="ZoneTexte 28"/>
          <p:cNvSpPr/>
          <p:nvPr/>
        </p:nvSpPr>
        <p:spPr>
          <a:xfrm>
            <a:off x="7350840" y="2154960"/>
            <a:ext cx="26928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b74391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272" name="ZoneTexte 30"/>
          <p:cNvSpPr/>
          <p:nvPr/>
        </p:nvSpPr>
        <p:spPr>
          <a:xfrm>
            <a:off x="6988320" y="196416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273" name="ZoneTexte 31"/>
          <p:cNvSpPr/>
          <p:nvPr/>
        </p:nvSpPr>
        <p:spPr>
          <a:xfrm>
            <a:off x="6954840" y="241020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4</a:t>
            </a:r>
            <a:endParaRPr b="0" lang="fr-FR" sz="2400" spc="-1" strike="noStrike">
              <a:latin typeface="Arial"/>
            </a:endParaRPr>
          </a:p>
        </p:txBody>
      </p:sp>
      <p:cxnSp>
        <p:nvCxnSpPr>
          <p:cNvPr id="274" name="Connecteur droit avec flèche 32"/>
          <p:cNvCxnSpPr/>
          <p:nvPr/>
        </p:nvCxnSpPr>
        <p:spPr>
          <a:xfrm>
            <a:off x="6508800" y="2264040"/>
            <a:ext cx="453240" cy="34632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  <p:sp>
        <p:nvSpPr>
          <p:cNvPr id="275" name="ZoneTexte 33"/>
          <p:cNvSpPr/>
          <p:nvPr/>
        </p:nvSpPr>
        <p:spPr>
          <a:xfrm>
            <a:off x="4680000" y="3060000"/>
            <a:ext cx="4447800" cy="118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Diviser un nombre par 10, c’est donner à chaque chiffre une valeur </a:t>
            </a: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10 fois plus petite</a:t>
            </a: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.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276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77" name="ZoneTexte 8"/>
          <p:cNvSpPr/>
          <p:nvPr/>
        </p:nvSpPr>
        <p:spPr>
          <a:xfrm>
            <a:off x="439200" y="1189800"/>
            <a:ext cx="3700440" cy="4570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200" spc="-1" strike="noStrike">
                <a:solidFill>
                  <a:srgbClr val="000000"/>
                </a:solidFill>
                <a:latin typeface="Calibri"/>
                <a:ea typeface="DejaVu Sans"/>
              </a:rPr>
              <a:t>Relire la stratégie de calcul C7 dans le cahier de leçons : multiplier en décomposant.</a:t>
            </a:r>
            <a:endParaRPr b="0" lang="fr-FR" sz="4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75" dur="indefinite" restart="never" nodeType="tmRoot">
          <p:childTnLst>
            <p:seq>
              <p:cTn id="276" dur="indefinite" nodeType="mainSeq">
                <p:childTnLst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81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2" fill="hold">
                      <p:stCondLst>
                        <p:cond delay="indefinite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86" dur="500"/>
                                        <p:tgtEl>
                                          <p:spTgt spid="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89" dur="500"/>
                                        <p:tgtEl>
                                          <p:spTgt spid="2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92" dur="500"/>
                                        <p:tgtEl>
                                          <p:spTgt spid="2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95" dur="500"/>
                                        <p:tgtEl>
                                          <p:spTgt spid="2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00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1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03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08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9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11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16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19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0" fill="hold">
                      <p:stCondLst>
                        <p:cond delay="indefinite"/>
                      </p:stCondLst>
                      <p:childTnLst>
                        <p:par>
                          <p:cTn id="321" fill="hold">
                            <p:stCondLst>
                              <p:cond delay="0"/>
                            </p:stCondLst>
                            <p:childTnLst>
                              <p:par>
                                <p:cTn id="32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24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5" fill="hold">
                      <p:stCondLst>
                        <p:cond delay="indefinite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29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PlaceHolder 1"/>
          <p:cNvSpPr>
            <a:spLocks noGrp="1"/>
          </p:cNvSpPr>
          <p:nvPr>
            <p:ph type="title"/>
          </p:nvPr>
        </p:nvSpPr>
        <p:spPr>
          <a:xfrm>
            <a:off x="4680000" y="360000"/>
            <a:ext cx="269964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0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On s’entraine. 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7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80" name="ZoneTexte 1"/>
          <p:cNvSpPr/>
          <p:nvPr/>
        </p:nvSpPr>
        <p:spPr>
          <a:xfrm>
            <a:off x="5760000" y="1083240"/>
            <a:ext cx="1743480" cy="790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139 ÷ 10 = </a:t>
            </a: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latin typeface="Arial"/>
            </a:endParaRPr>
          </a:p>
        </p:txBody>
      </p:sp>
      <p:grpSp>
        <p:nvGrpSpPr>
          <p:cNvPr id="281" name="Groupe 1"/>
          <p:cNvGrpSpPr/>
          <p:nvPr/>
        </p:nvGrpSpPr>
        <p:grpSpPr>
          <a:xfrm>
            <a:off x="4572000" y="2160000"/>
            <a:ext cx="4425840" cy="1420560"/>
            <a:chOff x="4572000" y="2160000"/>
            <a:chExt cx="4425840" cy="1420560"/>
          </a:xfrm>
        </p:grpSpPr>
        <p:sp>
          <p:nvSpPr>
            <p:cNvPr id="282" name="Rectangle 1"/>
            <p:cNvSpPr/>
            <p:nvPr/>
          </p:nvSpPr>
          <p:spPr>
            <a:xfrm>
              <a:off x="6046560" y="216288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D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283" name="Rectangle 2"/>
            <p:cNvSpPr/>
            <p:nvPr/>
          </p:nvSpPr>
          <p:spPr>
            <a:xfrm>
              <a:off x="6787800" y="216288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70c0"/>
                  </a:solidFill>
                  <a:latin typeface="Calibri"/>
                  <a:ea typeface="DejaVu Sans"/>
                </a:rPr>
                <a:t>U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284" name="Rectangle 3"/>
            <p:cNvSpPr/>
            <p:nvPr/>
          </p:nvSpPr>
          <p:spPr>
            <a:xfrm>
              <a:off x="604656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85" name="Rectangle 5"/>
            <p:cNvSpPr/>
            <p:nvPr/>
          </p:nvSpPr>
          <p:spPr>
            <a:xfrm>
              <a:off x="678780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86" name="Rectangle 22"/>
            <p:cNvSpPr/>
            <p:nvPr/>
          </p:nvSpPr>
          <p:spPr>
            <a:xfrm>
              <a:off x="5310720" y="2162880"/>
              <a:ext cx="740520" cy="5176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b050"/>
                  </a:solidFill>
                  <a:latin typeface="Calibri"/>
                  <a:ea typeface="DejaVu Sans"/>
                </a:rPr>
                <a:t>C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287" name="Rectangle 23"/>
            <p:cNvSpPr/>
            <p:nvPr/>
          </p:nvSpPr>
          <p:spPr>
            <a:xfrm>
              <a:off x="531072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88" name="Rectangle 24"/>
            <p:cNvSpPr/>
            <p:nvPr/>
          </p:nvSpPr>
          <p:spPr>
            <a:xfrm>
              <a:off x="4572000" y="2162880"/>
              <a:ext cx="740520" cy="5176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  <a:ea typeface="DejaVu Sans"/>
                </a:rPr>
                <a:t>M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289" name="Rectangle 124"/>
            <p:cNvSpPr/>
            <p:nvPr/>
          </p:nvSpPr>
          <p:spPr>
            <a:xfrm>
              <a:off x="457200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90" name="Rectangle 125"/>
            <p:cNvSpPr/>
            <p:nvPr/>
          </p:nvSpPr>
          <p:spPr>
            <a:xfrm>
              <a:off x="7514640" y="216000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291" name="Rectangle 126"/>
            <p:cNvSpPr/>
            <p:nvPr/>
          </p:nvSpPr>
          <p:spPr>
            <a:xfrm>
              <a:off x="8257320" y="216288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292" name="Rectangle 127"/>
            <p:cNvSpPr/>
            <p:nvPr/>
          </p:nvSpPr>
          <p:spPr>
            <a:xfrm>
              <a:off x="751608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93" name="Rectangle 128"/>
            <p:cNvSpPr/>
            <p:nvPr/>
          </p:nvSpPr>
          <p:spPr>
            <a:xfrm>
              <a:off x="825624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mc:AlternateContent>
          <mc:Choice xmlns:a14="http://schemas.microsoft.com/office/drawing/2010/main" Requires="a14">
            <p:sp>
              <p:nvSpPr>
                <p:cNvPr id="294" name="ZoneTexte 10"/>
                <p:cNvSpPr txBox="1"/>
                <p:nvPr/>
              </p:nvSpPr>
              <p:spPr>
                <a:xfrm>
                  <a:off x="7681320" y="2360880"/>
                  <a:ext cx="456120" cy="25956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295" name="ZoneTexte 11"/>
                <p:cNvSpPr txBox="1"/>
                <p:nvPr/>
              </p:nvSpPr>
              <p:spPr>
                <a:xfrm>
                  <a:off x="8364960" y="2371320"/>
                  <a:ext cx="584280" cy="25956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</p:grpSp>
      <p:sp>
        <p:nvSpPr>
          <p:cNvPr id="296" name="ZoneTexte 12"/>
          <p:cNvSpPr/>
          <p:nvPr/>
        </p:nvSpPr>
        <p:spPr>
          <a:xfrm>
            <a:off x="5510160" y="271584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297" name="ZoneTexte 58"/>
          <p:cNvSpPr/>
          <p:nvPr/>
        </p:nvSpPr>
        <p:spPr>
          <a:xfrm>
            <a:off x="6233400" y="270504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2400" spc="-1" strike="noStrike">
              <a:latin typeface="Arial"/>
            </a:endParaRPr>
          </a:p>
        </p:txBody>
      </p:sp>
      <p:cxnSp>
        <p:nvCxnSpPr>
          <p:cNvPr id="298" name="Connecteur droit avec flèche 1"/>
          <p:cNvCxnSpPr/>
          <p:nvPr/>
        </p:nvCxnSpPr>
        <p:spPr>
          <a:xfrm>
            <a:off x="7275240" y="2943000"/>
            <a:ext cx="453240" cy="34632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  <p:cxnSp>
        <p:nvCxnSpPr>
          <p:cNvPr id="299" name="Connecteur droit avec flèche 2"/>
          <p:cNvCxnSpPr/>
          <p:nvPr/>
        </p:nvCxnSpPr>
        <p:spPr>
          <a:xfrm>
            <a:off x="5802840" y="3002760"/>
            <a:ext cx="453240" cy="34632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  <p:sp>
        <p:nvSpPr>
          <p:cNvPr id="300" name="ZoneTexte 62"/>
          <p:cNvSpPr/>
          <p:nvPr/>
        </p:nvSpPr>
        <p:spPr>
          <a:xfrm>
            <a:off x="6986520" y="268272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9</a:t>
            </a:r>
            <a:endParaRPr b="0" lang="fr-FR" sz="2400" spc="-1" strike="noStrike">
              <a:latin typeface="Arial"/>
            </a:endParaRPr>
          </a:p>
        </p:txBody>
      </p:sp>
      <p:cxnSp>
        <p:nvCxnSpPr>
          <p:cNvPr id="301" name="Connecteur droit avec flèche 10"/>
          <p:cNvCxnSpPr/>
          <p:nvPr/>
        </p:nvCxnSpPr>
        <p:spPr>
          <a:xfrm>
            <a:off x="6507000" y="2982600"/>
            <a:ext cx="453240" cy="34632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  <p:sp>
        <p:nvSpPr>
          <p:cNvPr id="302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03" name="ZoneTexte 64"/>
          <p:cNvSpPr/>
          <p:nvPr/>
        </p:nvSpPr>
        <p:spPr>
          <a:xfrm>
            <a:off x="1620000" y="540000"/>
            <a:ext cx="19861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5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23</a:t>
            </a:r>
            <a:endParaRPr b="0" lang="fr-FR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30" dur="indefinite" restart="never" nodeType="tmRoot">
          <p:childTnLst>
            <p:seq>
              <p:cTn id="331" dur="indefinite" nodeType="mainSeq">
                <p:childTnLst>
                  <p:par>
                    <p:cTn id="332" fill="hold">
                      <p:stCondLst>
                        <p:cond delay="indefinite"/>
                      </p:stCondLst>
                      <p:childTnLst>
                        <p:par>
                          <p:cTn id="333" fill="hold">
                            <p:stCondLst>
                              <p:cond delay="0"/>
                            </p:stCondLst>
                            <p:childTnLst>
                              <p:par>
                                <p:cTn id="33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36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7" fill="hold">
                      <p:stCondLst>
                        <p:cond delay="indefinite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41" dur="5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2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44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PlaceHolder 1"/>
          <p:cNvSpPr>
            <a:spLocks noGrp="1"/>
          </p:cNvSpPr>
          <p:nvPr>
            <p:ph type="title"/>
          </p:nvPr>
        </p:nvSpPr>
        <p:spPr>
          <a:xfrm>
            <a:off x="4680000" y="360000"/>
            <a:ext cx="269964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0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On s’entraine. 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30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06" name="ZoneTexte 2"/>
          <p:cNvSpPr/>
          <p:nvPr/>
        </p:nvSpPr>
        <p:spPr>
          <a:xfrm>
            <a:off x="5760000" y="1083240"/>
            <a:ext cx="1743480" cy="790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139 ÷ 10 = </a:t>
            </a: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07" name="ZoneTexte 3"/>
          <p:cNvSpPr/>
          <p:nvPr/>
        </p:nvSpPr>
        <p:spPr>
          <a:xfrm>
            <a:off x="6926400" y="1080000"/>
            <a:ext cx="174348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13,9 </a:t>
            </a:r>
            <a:r>
              <a:rPr b="1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latin typeface="Arial"/>
            </a:endParaRPr>
          </a:p>
        </p:txBody>
      </p:sp>
      <p:grpSp>
        <p:nvGrpSpPr>
          <p:cNvPr id="308" name="Groupe 6"/>
          <p:cNvGrpSpPr/>
          <p:nvPr/>
        </p:nvGrpSpPr>
        <p:grpSpPr>
          <a:xfrm>
            <a:off x="4572000" y="2160000"/>
            <a:ext cx="4425840" cy="1420560"/>
            <a:chOff x="4572000" y="2160000"/>
            <a:chExt cx="4425840" cy="1420560"/>
          </a:xfrm>
        </p:grpSpPr>
        <p:sp>
          <p:nvSpPr>
            <p:cNvPr id="309" name="Rectangle 7"/>
            <p:cNvSpPr/>
            <p:nvPr/>
          </p:nvSpPr>
          <p:spPr>
            <a:xfrm>
              <a:off x="6046560" y="216288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D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310" name="Rectangle 8"/>
            <p:cNvSpPr/>
            <p:nvPr/>
          </p:nvSpPr>
          <p:spPr>
            <a:xfrm>
              <a:off x="6787800" y="216288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70c0"/>
                  </a:solidFill>
                  <a:latin typeface="Calibri"/>
                  <a:ea typeface="DejaVu Sans"/>
                </a:rPr>
                <a:t>U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311" name="Rectangle 9"/>
            <p:cNvSpPr/>
            <p:nvPr/>
          </p:nvSpPr>
          <p:spPr>
            <a:xfrm>
              <a:off x="604656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12" name="Rectangle 10"/>
            <p:cNvSpPr/>
            <p:nvPr/>
          </p:nvSpPr>
          <p:spPr>
            <a:xfrm>
              <a:off x="678780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13" name="Rectangle 11"/>
            <p:cNvSpPr/>
            <p:nvPr/>
          </p:nvSpPr>
          <p:spPr>
            <a:xfrm>
              <a:off x="5310720" y="2162880"/>
              <a:ext cx="740520" cy="5176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b050"/>
                  </a:solidFill>
                  <a:latin typeface="Calibri"/>
                  <a:ea typeface="DejaVu Sans"/>
                </a:rPr>
                <a:t>C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314" name="Rectangle 12"/>
            <p:cNvSpPr/>
            <p:nvPr/>
          </p:nvSpPr>
          <p:spPr>
            <a:xfrm>
              <a:off x="531072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15" name="Rectangle 13"/>
            <p:cNvSpPr/>
            <p:nvPr/>
          </p:nvSpPr>
          <p:spPr>
            <a:xfrm>
              <a:off x="4572000" y="2162880"/>
              <a:ext cx="740520" cy="5176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  <a:ea typeface="DejaVu Sans"/>
                </a:rPr>
                <a:t>M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316" name="Rectangle 14"/>
            <p:cNvSpPr/>
            <p:nvPr/>
          </p:nvSpPr>
          <p:spPr>
            <a:xfrm>
              <a:off x="457200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17" name="Rectangle 15"/>
            <p:cNvSpPr/>
            <p:nvPr/>
          </p:nvSpPr>
          <p:spPr>
            <a:xfrm>
              <a:off x="7514640" y="216000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318" name="Rectangle 16"/>
            <p:cNvSpPr/>
            <p:nvPr/>
          </p:nvSpPr>
          <p:spPr>
            <a:xfrm>
              <a:off x="8257320" y="216288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319" name="Rectangle 17"/>
            <p:cNvSpPr/>
            <p:nvPr/>
          </p:nvSpPr>
          <p:spPr>
            <a:xfrm>
              <a:off x="751608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20" name="Rectangle 18"/>
            <p:cNvSpPr/>
            <p:nvPr/>
          </p:nvSpPr>
          <p:spPr>
            <a:xfrm>
              <a:off x="825624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mc:AlternateContent>
          <mc:Choice xmlns:a14="http://schemas.microsoft.com/office/drawing/2010/main" Requires="a14">
            <p:sp>
              <p:nvSpPr>
                <p:cNvPr id="321" name="ZoneTexte 20"/>
                <p:cNvSpPr txBox="1"/>
                <p:nvPr/>
              </p:nvSpPr>
              <p:spPr>
                <a:xfrm>
                  <a:off x="7681320" y="2360880"/>
                  <a:ext cx="456120" cy="25956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322" name="ZoneTexte 21"/>
                <p:cNvSpPr txBox="1"/>
                <p:nvPr/>
              </p:nvSpPr>
              <p:spPr>
                <a:xfrm>
                  <a:off x="8364960" y="2371320"/>
                  <a:ext cx="584280" cy="25956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</p:grpSp>
      <p:sp>
        <p:nvSpPr>
          <p:cNvPr id="323" name="ZoneTexte 22"/>
          <p:cNvSpPr/>
          <p:nvPr/>
        </p:nvSpPr>
        <p:spPr>
          <a:xfrm>
            <a:off x="5510160" y="271584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324" name="ZoneTexte 23"/>
          <p:cNvSpPr/>
          <p:nvPr/>
        </p:nvSpPr>
        <p:spPr>
          <a:xfrm>
            <a:off x="6233400" y="270504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325" name="ZoneTexte 24"/>
          <p:cNvSpPr/>
          <p:nvPr/>
        </p:nvSpPr>
        <p:spPr>
          <a:xfrm>
            <a:off x="6256800" y="314316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1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326" name="ZoneTexte 25"/>
          <p:cNvSpPr/>
          <p:nvPr/>
        </p:nvSpPr>
        <p:spPr>
          <a:xfrm>
            <a:off x="7686720" y="311868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9</a:t>
            </a:r>
            <a:endParaRPr b="0" lang="fr-FR" sz="2400" spc="-1" strike="noStrike">
              <a:latin typeface="Arial"/>
            </a:endParaRPr>
          </a:p>
        </p:txBody>
      </p:sp>
      <p:cxnSp>
        <p:nvCxnSpPr>
          <p:cNvPr id="327" name="Connecteur droit avec flèche 26"/>
          <p:cNvCxnSpPr/>
          <p:nvPr/>
        </p:nvCxnSpPr>
        <p:spPr>
          <a:xfrm>
            <a:off x="7275240" y="2943000"/>
            <a:ext cx="453240" cy="34632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  <p:cxnSp>
        <p:nvCxnSpPr>
          <p:cNvPr id="328" name="Connecteur droit avec flèche 27"/>
          <p:cNvCxnSpPr/>
          <p:nvPr/>
        </p:nvCxnSpPr>
        <p:spPr>
          <a:xfrm>
            <a:off x="5802840" y="3002760"/>
            <a:ext cx="453240" cy="34632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  <p:sp>
        <p:nvSpPr>
          <p:cNvPr id="329" name="ZoneTexte 28"/>
          <p:cNvSpPr/>
          <p:nvPr/>
        </p:nvSpPr>
        <p:spPr>
          <a:xfrm>
            <a:off x="7349040" y="2873520"/>
            <a:ext cx="26928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b74391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330" name="ZoneTexte 30"/>
          <p:cNvSpPr/>
          <p:nvPr/>
        </p:nvSpPr>
        <p:spPr>
          <a:xfrm>
            <a:off x="6986520" y="268272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9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331" name="ZoneTexte 31"/>
          <p:cNvSpPr/>
          <p:nvPr/>
        </p:nvSpPr>
        <p:spPr>
          <a:xfrm>
            <a:off x="6953040" y="312876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3</a:t>
            </a:r>
            <a:endParaRPr b="0" lang="fr-FR" sz="2400" spc="-1" strike="noStrike">
              <a:latin typeface="Arial"/>
            </a:endParaRPr>
          </a:p>
        </p:txBody>
      </p:sp>
      <p:cxnSp>
        <p:nvCxnSpPr>
          <p:cNvPr id="332" name="Connecteur droit avec flèche 32"/>
          <p:cNvCxnSpPr/>
          <p:nvPr/>
        </p:nvCxnSpPr>
        <p:spPr>
          <a:xfrm>
            <a:off x="6507000" y="2982600"/>
            <a:ext cx="453240" cy="34632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  <p:sp>
        <p:nvSpPr>
          <p:cNvPr id="333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34" name="ZoneTexte 80"/>
          <p:cNvSpPr/>
          <p:nvPr/>
        </p:nvSpPr>
        <p:spPr>
          <a:xfrm>
            <a:off x="720000" y="2700000"/>
            <a:ext cx="323964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5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20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+ 5</a:t>
            </a:r>
            <a:r>
              <a:rPr b="0" lang="fr-FR" sz="4400" spc="-1" strike="noStrike">
                <a:solidFill>
                  <a:srgbClr val="4472c4"/>
                </a:solidFill>
                <a:latin typeface="Calibri"/>
                <a:ea typeface="DejaVu Sans"/>
              </a:rPr>
              <a:t>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3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335" name="Groupe 12"/>
          <p:cNvGrpSpPr/>
          <p:nvPr/>
        </p:nvGrpSpPr>
        <p:grpSpPr>
          <a:xfrm>
            <a:off x="1113840" y="3420000"/>
            <a:ext cx="762840" cy="793080"/>
            <a:chOff x="1113840" y="3420000"/>
            <a:chExt cx="762840" cy="793080"/>
          </a:xfrm>
        </p:grpSpPr>
        <p:cxnSp>
          <p:nvCxnSpPr>
            <p:cNvPr id="336" name="Connecteur droit 17"/>
            <p:cNvCxnSpPr/>
            <p:nvPr/>
          </p:nvCxnSpPr>
          <p:spPr>
            <a:xfrm flipV="1">
              <a:off x="1447920" y="3420000"/>
              <a:ext cx="429120" cy="7826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337" name="Connecteur droit 18"/>
            <p:cNvCxnSpPr/>
            <p:nvPr/>
          </p:nvCxnSpPr>
          <p:spPr>
            <a:xfrm>
              <a:off x="1113840" y="3420000"/>
              <a:ext cx="335520" cy="7934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grpSp>
        <p:nvGrpSpPr>
          <p:cNvPr id="338" name="Groupe 13"/>
          <p:cNvGrpSpPr/>
          <p:nvPr/>
        </p:nvGrpSpPr>
        <p:grpSpPr>
          <a:xfrm>
            <a:off x="1440000" y="2160000"/>
            <a:ext cx="1800360" cy="623880"/>
            <a:chOff x="1440000" y="2160000"/>
            <a:chExt cx="1800360" cy="623880"/>
          </a:xfrm>
        </p:grpSpPr>
        <p:cxnSp>
          <p:nvCxnSpPr>
            <p:cNvPr id="339" name="Connecteur droit 19"/>
            <p:cNvCxnSpPr/>
            <p:nvPr/>
          </p:nvCxnSpPr>
          <p:spPr>
            <a:xfrm>
              <a:off x="2339640" y="2168640"/>
              <a:ext cx="901080" cy="61560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  <p:cxnSp>
          <p:nvCxnSpPr>
            <p:cNvPr id="340" name="Connecteur droit 20"/>
            <p:cNvCxnSpPr/>
            <p:nvPr/>
          </p:nvCxnSpPr>
          <p:spPr>
            <a:xfrm flipV="1">
              <a:off x="1440000" y="2160000"/>
              <a:ext cx="901440" cy="61452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</p:grpSp>
      <p:sp>
        <p:nvSpPr>
          <p:cNvPr id="341" name="ZoneTexte 81"/>
          <p:cNvSpPr/>
          <p:nvPr/>
        </p:nvSpPr>
        <p:spPr>
          <a:xfrm>
            <a:off x="1196640" y="4099320"/>
            <a:ext cx="2403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100  +  15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342" name="Groupe 14"/>
          <p:cNvGrpSpPr/>
          <p:nvPr/>
        </p:nvGrpSpPr>
        <p:grpSpPr>
          <a:xfrm>
            <a:off x="1620000" y="4860000"/>
            <a:ext cx="1440360" cy="762120"/>
            <a:chOff x="1620000" y="4860000"/>
            <a:chExt cx="1440360" cy="762120"/>
          </a:xfrm>
        </p:grpSpPr>
        <p:cxnSp>
          <p:nvCxnSpPr>
            <p:cNvPr id="343" name="Connecteur droit 21"/>
            <p:cNvCxnSpPr/>
            <p:nvPr/>
          </p:nvCxnSpPr>
          <p:spPr>
            <a:xfrm flipV="1">
              <a:off x="2339640" y="4860000"/>
              <a:ext cx="721080" cy="75168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344" name="Connecteur droit 22"/>
            <p:cNvCxnSpPr/>
            <p:nvPr/>
          </p:nvCxnSpPr>
          <p:spPr>
            <a:xfrm>
              <a:off x="1620000" y="4871160"/>
              <a:ext cx="721080" cy="75132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sp>
        <p:nvSpPr>
          <p:cNvPr id="345" name="ZoneTexte 82"/>
          <p:cNvSpPr/>
          <p:nvPr/>
        </p:nvSpPr>
        <p:spPr>
          <a:xfrm>
            <a:off x="1800000" y="5540040"/>
            <a:ext cx="119124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115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346" name="Groupe 15"/>
          <p:cNvGrpSpPr/>
          <p:nvPr/>
        </p:nvGrpSpPr>
        <p:grpSpPr>
          <a:xfrm>
            <a:off x="2880000" y="3420000"/>
            <a:ext cx="762840" cy="793080"/>
            <a:chOff x="2880000" y="3420000"/>
            <a:chExt cx="762840" cy="793080"/>
          </a:xfrm>
        </p:grpSpPr>
        <p:cxnSp>
          <p:nvCxnSpPr>
            <p:cNvPr id="347" name="Connecteur droit 23"/>
            <p:cNvCxnSpPr/>
            <p:nvPr/>
          </p:nvCxnSpPr>
          <p:spPr>
            <a:xfrm flipV="1">
              <a:off x="3214080" y="3420000"/>
              <a:ext cx="429120" cy="7826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348" name="Connecteur droit 24"/>
            <p:cNvCxnSpPr/>
            <p:nvPr/>
          </p:nvCxnSpPr>
          <p:spPr>
            <a:xfrm>
              <a:off x="2880000" y="3420000"/>
              <a:ext cx="335520" cy="7934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sp>
        <p:nvSpPr>
          <p:cNvPr id="349" name="ZoneTexte 83"/>
          <p:cNvSpPr/>
          <p:nvPr/>
        </p:nvSpPr>
        <p:spPr>
          <a:xfrm>
            <a:off x="1080000" y="1400040"/>
            <a:ext cx="287964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5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(20 + 3)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350" name="ZoneTexte 84"/>
          <p:cNvSpPr/>
          <p:nvPr/>
        </p:nvSpPr>
        <p:spPr>
          <a:xfrm>
            <a:off x="1620000" y="540000"/>
            <a:ext cx="19861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5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23</a:t>
            </a:r>
            <a:endParaRPr b="0" lang="fr-FR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45" dur="indefinite" restart="never" nodeType="tmRoot">
          <p:childTnLst>
            <p:seq>
              <p:cTn id="346" dur="indefinite" nodeType="mainSeq">
                <p:childTnLst>
                  <p:par>
                    <p:cTn id="347" fill="hold">
                      <p:stCondLst>
                        <p:cond delay="indefinite"/>
                      </p:stCondLst>
                      <p:childTnLst>
                        <p:par>
                          <p:cTn id="348" fill="hold">
                            <p:stCondLst>
                              <p:cond delay="0"/>
                            </p:stCondLst>
                            <p:childTnLst>
                              <p:par>
                                <p:cTn id="34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51" dur="5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2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54" dur="5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5" fill="hold">
                      <p:stCondLst>
                        <p:cond delay="indefinite"/>
                      </p:stCondLst>
                      <p:childTnLst>
                        <p:par>
                          <p:cTn id="356" fill="hold">
                            <p:stCondLst>
                              <p:cond delay="0"/>
                            </p:stCondLst>
                            <p:childTnLst>
                              <p:par>
                                <p:cTn id="35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59" dur="5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0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62" dur="5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3" fill="hold">
                      <p:stCondLst>
                        <p:cond delay="indefinite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67" dur="5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70" dur="5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1" fill="hold">
                      <p:stCondLst>
                        <p:cond delay="indefinite"/>
                      </p:stCondLst>
                      <p:childTnLst>
                        <p:par>
                          <p:cTn id="372" fill="hold">
                            <p:stCondLst>
                              <p:cond delay="0"/>
                            </p:stCondLst>
                            <p:childTnLst>
                              <p:par>
                                <p:cTn id="37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75" dur="5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6" fill="hold">
                      <p:stCondLst>
                        <p:cond delay="indefinite"/>
                      </p:stCondLst>
                      <p:childTnLst>
                        <p:par>
                          <p:cTn id="377" fill="hold">
                            <p:stCondLst>
                              <p:cond delay="0"/>
                            </p:stCondLst>
                            <p:childTnLst>
                              <p:par>
                                <p:cTn id="37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80" dur="5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1" fill="hold">
                      <p:stCondLst>
                        <p:cond delay="indefinite"/>
                      </p:stCondLst>
                      <p:childTnLst>
                        <p:par>
                          <p:cTn id="382" fill="hold">
                            <p:stCondLst>
                              <p:cond delay="0"/>
                            </p:stCondLst>
                            <p:childTnLst>
                              <p:par>
                                <p:cTn id="38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5" fill="hold">
                      <p:stCondLst>
                        <p:cond delay="indefinite"/>
                      </p:stCondLst>
                      <p:childTnLst>
                        <p:par>
                          <p:cTn id="386" fill="hold">
                            <p:stCondLst>
                              <p:cond delay="0"/>
                            </p:stCondLst>
                            <p:childTnLst>
                              <p:par>
                                <p:cTn id="38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1" fill="hold">
                      <p:stCondLst>
                        <p:cond delay="indefinite"/>
                      </p:stCondLst>
                      <p:childTnLst>
                        <p:par>
                          <p:cTn id="392" fill="hold">
                            <p:stCondLst>
                              <p:cond delay="0"/>
                            </p:stCondLst>
                            <p:childTnLst>
                              <p:par>
                                <p:cTn id="39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9" fill="hold">
                      <p:stCondLst>
                        <p:cond delay="indefinite"/>
                      </p:stCondLst>
                      <p:childTnLst>
                        <p:par>
                          <p:cTn id="400" fill="hold">
                            <p:stCondLst>
                              <p:cond delay="0"/>
                            </p:stCondLst>
                            <p:childTnLst>
                              <p:par>
                                <p:cTn id="40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PlaceHolder 1"/>
          <p:cNvSpPr>
            <a:spLocks noGrp="1"/>
          </p:cNvSpPr>
          <p:nvPr>
            <p:ph type="title"/>
          </p:nvPr>
        </p:nvSpPr>
        <p:spPr>
          <a:xfrm>
            <a:off x="4680000" y="358920"/>
            <a:ext cx="269964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0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On s’entraine. 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35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53" name="ZoneTexte 2"/>
          <p:cNvSpPr/>
          <p:nvPr/>
        </p:nvSpPr>
        <p:spPr>
          <a:xfrm>
            <a:off x="5760000" y="1083240"/>
            <a:ext cx="174348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1,7 ÷ 10 = </a:t>
            </a: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latin typeface="Arial"/>
            </a:endParaRPr>
          </a:p>
        </p:txBody>
      </p:sp>
      <p:grpSp>
        <p:nvGrpSpPr>
          <p:cNvPr id="354" name="Groupe 6"/>
          <p:cNvGrpSpPr/>
          <p:nvPr/>
        </p:nvGrpSpPr>
        <p:grpSpPr>
          <a:xfrm>
            <a:off x="4572000" y="2160000"/>
            <a:ext cx="4425840" cy="1420560"/>
            <a:chOff x="4572000" y="2160000"/>
            <a:chExt cx="4425840" cy="1420560"/>
          </a:xfrm>
        </p:grpSpPr>
        <p:sp>
          <p:nvSpPr>
            <p:cNvPr id="355" name="Rectangle 7"/>
            <p:cNvSpPr/>
            <p:nvPr/>
          </p:nvSpPr>
          <p:spPr>
            <a:xfrm>
              <a:off x="6046560" y="216288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D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356" name="Rectangle 8"/>
            <p:cNvSpPr/>
            <p:nvPr/>
          </p:nvSpPr>
          <p:spPr>
            <a:xfrm>
              <a:off x="6787800" y="216288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70c0"/>
                  </a:solidFill>
                  <a:latin typeface="Calibri"/>
                  <a:ea typeface="DejaVu Sans"/>
                </a:rPr>
                <a:t>U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357" name="Rectangle 9"/>
            <p:cNvSpPr/>
            <p:nvPr/>
          </p:nvSpPr>
          <p:spPr>
            <a:xfrm>
              <a:off x="604656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58" name="Rectangle 10"/>
            <p:cNvSpPr/>
            <p:nvPr/>
          </p:nvSpPr>
          <p:spPr>
            <a:xfrm>
              <a:off x="678780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59" name="Rectangle 11"/>
            <p:cNvSpPr/>
            <p:nvPr/>
          </p:nvSpPr>
          <p:spPr>
            <a:xfrm>
              <a:off x="5310720" y="2162880"/>
              <a:ext cx="740520" cy="5176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b050"/>
                  </a:solidFill>
                  <a:latin typeface="Calibri"/>
                  <a:ea typeface="DejaVu Sans"/>
                </a:rPr>
                <a:t>C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360" name="Rectangle 12"/>
            <p:cNvSpPr/>
            <p:nvPr/>
          </p:nvSpPr>
          <p:spPr>
            <a:xfrm>
              <a:off x="531072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61" name="Rectangle 13"/>
            <p:cNvSpPr/>
            <p:nvPr/>
          </p:nvSpPr>
          <p:spPr>
            <a:xfrm>
              <a:off x="4572000" y="2162880"/>
              <a:ext cx="740520" cy="5176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  <a:ea typeface="DejaVu Sans"/>
                </a:rPr>
                <a:t>M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362" name="Rectangle 14"/>
            <p:cNvSpPr/>
            <p:nvPr/>
          </p:nvSpPr>
          <p:spPr>
            <a:xfrm>
              <a:off x="457200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63" name="Rectangle 15"/>
            <p:cNvSpPr/>
            <p:nvPr/>
          </p:nvSpPr>
          <p:spPr>
            <a:xfrm>
              <a:off x="7514640" y="216000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364" name="Rectangle 16"/>
            <p:cNvSpPr/>
            <p:nvPr/>
          </p:nvSpPr>
          <p:spPr>
            <a:xfrm>
              <a:off x="8257320" y="216288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365" name="Rectangle 17"/>
            <p:cNvSpPr/>
            <p:nvPr/>
          </p:nvSpPr>
          <p:spPr>
            <a:xfrm>
              <a:off x="751608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66" name="Rectangle 18"/>
            <p:cNvSpPr/>
            <p:nvPr/>
          </p:nvSpPr>
          <p:spPr>
            <a:xfrm>
              <a:off x="825624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mc:AlternateContent>
          <mc:Choice xmlns:a14="http://schemas.microsoft.com/office/drawing/2010/main" Requires="a14">
            <p:sp>
              <p:nvSpPr>
                <p:cNvPr id="367" name="ZoneTexte 20"/>
                <p:cNvSpPr txBox="1"/>
                <p:nvPr/>
              </p:nvSpPr>
              <p:spPr>
                <a:xfrm>
                  <a:off x="7681320" y="2360880"/>
                  <a:ext cx="456120" cy="25956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368" name="ZoneTexte 21"/>
                <p:cNvSpPr txBox="1"/>
                <p:nvPr/>
              </p:nvSpPr>
              <p:spPr>
                <a:xfrm>
                  <a:off x="8364960" y="2371320"/>
                  <a:ext cx="584280" cy="25956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</p:grpSp>
      <p:sp>
        <p:nvSpPr>
          <p:cNvPr id="369" name="ZoneTexte 22"/>
          <p:cNvSpPr/>
          <p:nvPr/>
        </p:nvSpPr>
        <p:spPr>
          <a:xfrm>
            <a:off x="7000200" y="268164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370" name="ZoneTexte 28"/>
          <p:cNvSpPr/>
          <p:nvPr/>
        </p:nvSpPr>
        <p:spPr>
          <a:xfrm>
            <a:off x="7349040" y="2873520"/>
            <a:ext cx="26928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71" name="ZoneTexte 30"/>
          <p:cNvSpPr/>
          <p:nvPr/>
        </p:nvSpPr>
        <p:spPr>
          <a:xfrm>
            <a:off x="7686720" y="269100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7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372" name="ZoneTexte 4"/>
          <p:cNvSpPr/>
          <p:nvPr/>
        </p:nvSpPr>
        <p:spPr>
          <a:xfrm>
            <a:off x="7371000" y="2516400"/>
            <a:ext cx="26928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373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74" name="ZoneTexte 75"/>
          <p:cNvSpPr/>
          <p:nvPr/>
        </p:nvSpPr>
        <p:spPr>
          <a:xfrm>
            <a:off x="1620000" y="539640"/>
            <a:ext cx="19861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29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3</a:t>
            </a:r>
            <a:endParaRPr b="0" lang="fr-FR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405" dur="indefinite" restart="never" nodeType="tmRoot">
          <p:childTnLst>
            <p:seq>
              <p:cTn id="406" dur="indefinite" nodeType="mainSeq">
                <p:childTnLst>
                  <p:par>
                    <p:cTn id="407" fill="hold">
                      <p:stCondLst>
                        <p:cond delay="indefinite"/>
                      </p:stCondLst>
                      <p:childTnLst>
                        <p:par>
                          <p:cTn id="408" fill="hold">
                            <p:stCondLst>
                              <p:cond delay="0"/>
                            </p:stCondLst>
                            <p:childTnLst>
                              <p:par>
                                <p:cTn id="40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11" dur="5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PlaceHolder 1"/>
          <p:cNvSpPr>
            <a:spLocks noGrp="1"/>
          </p:cNvSpPr>
          <p:nvPr>
            <p:ph type="title"/>
          </p:nvPr>
        </p:nvSpPr>
        <p:spPr>
          <a:xfrm>
            <a:off x="4680000" y="358920"/>
            <a:ext cx="269964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0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On s’entraine. 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376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77" name="ZoneTexte 9"/>
          <p:cNvSpPr/>
          <p:nvPr/>
        </p:nvSpPr>
        <p:spPr>
          <a:xfrm>
            <a:off x="5760000" y="1083240"/>
            <a:ext cx="174348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1,7 ÷ 10 = </a:t>
            </a: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78" name="ZoneTexte 59"/>
          <p:cNvSpPr/>
          <p:nvPr/>
        </p:nvSpPr>
        <p:spPr>
          <a:xfrm>
            <a:off x="6926400" y="1080000"/>
            <a:ext cx="174348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0,17 </a:t>
            </a:r>
            <a:r>
              <a:rPr b="1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latin typeface="Arial"/>
            </a:endParaRPr>
          </a:p>
        </p:txBody>
      </p:sp>
      <p:grpSp>
        <p:nvGrpSpPr>
          <p:cNvPr id="379" name="Groupe 5"/>
          <p:cNvGrpSpPr/>
          <p:nvPr/>
        </p:nvGrpSpPr>
        <p:grpSpPr>
          <a:xfrm>
            <a:off x="4572000" y="2160000"/>
            <a:ext cx="4425840" cy="1420560"/>
            <a:chOff x="4572000" y="2160000"/>
            <a:chExt cx="4425840" cy="1420560"/>
          </a:xfrm>
        </p:grpSpPr>
        <p:sp>
          <p:nvSpPr>
            <p:cNvPr id="380" name="Rectangle 129"/>
            <p:cNvSpPr/>
            <p:nvPr/>
          </p:nvSpPr>
          <p:spPr>
            <a:xfrm>
              <a:off x="6046560" y="216288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D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381" name="Rectangle 130"/>
            <p:cNvSpPr/>
            <p:nvPr/>
          </p:nvSpPr>
          <p:spPr>
            <a:xfrm>
              <a:off x="6787800" y="216288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70c0"/>
                  </a:solidFill>
                  <a:latin typeface="Calibri"/>
                  <a:ea typeface="DejaVu Sans"/>
                </a:rPr>
                <a:t>U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382" name="Rectangle 131"/>
            <p:cNvSpPr/>
            <p:nvPr/>
          </p:nvSpPr>
          <p:spPr>
            <a:xfrm>
              <a:off x="604656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83" name="Rectangle 132"/>
            <p:cNvSpPr/>
            <p:nvPr/>
          </p:nvSpPr>
          <p:spPr>
            <a:xfrm>
              <a:off x="678780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84" name="Rectangle 133"/>
            <p:cNvSpPr/>
            <p:nvPr/>
          </p:nvSpPr>
          <p:spPr>
            <a:xfrm>
              <a:off x="5310720" y="2162880"/>
              <a:ext cx="740520" cy="5176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b050"/>
                  </a:solidFill>
                  <a:latin typeface="Calibri"/>
                  <a:ea typeface="DejaVu Sans"/>
                </a:rPr>
                <a:t>C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385" name="Rectangle 134"/>
            <p:cNvSpPr/>
            <p:nvPr/>
          </p:nvSpPr>
          <p:spPr>
            <a:xfrm>
              <a:off x="531072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86" name="Rectangle 135"/>
            <p:cNvSpPr/>
            <p:nvPr/>
          </p:nvSpPr>
          <p:spPr>
            <a:xfrm>
              <a:off x="4572000" y="2162880"/>
              <a:ext cx="740520" cy="5176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  <a:ea typeface="DejaVu Sans"/>
                </a:rPr>
                <a:t>M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387" name="Rectangle 136"/>
            <p:cNvSpPr/>
            <p:nvPr/>
          </p:nvSpPr>
          <p:spPr>
            <a:xfrm>
              <a:off x="457200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88" name="Rectangle 137"/>
            <p:cNvSpPr/>
            <p:nvPr/>
          </p:nvSpPr>
          <p:spPr>
            <a:xfrm>
              <a:off x="7514640" y="216000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389" name="Rectangle 138"/>
            <p:cNvSpPr/>
            <p:nvPr/>
          </p:nvSpPr>
          <p:spPr>
            <a:xfrm>
              <a:off x="8257320" y="2162880"/>
              <a:ext cx="740520" cy="5169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36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200" spc="-1" strike="noStrike">
                  <a:solidFill>
                    <a:srgbClr val="767171"/>
                  </a:solidFill>
                  <a:latin typeface="Calibri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390" name="Rectangle 139"/>
            <p:cNvSpPr/>
            <p:nvPr/>
          </p:nvSpPr>
          <p:spPr>
            <a:xfrm>
              <a:off x="751608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91" name="Rectangle 140"/>
            <p:cNvSpPr/>
            <p:nvPr/>
          </p:nvSpPr>
          <p:spPr>
            <a:xfrm>
              <a:off x="8256240" y="2680560"/>
              <a:ext cx="740520" cy="90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mc:AlternateContent>
          <mc:Choice xmlns:a14="http://schemas.microsoft.com/office/drawing/2010/main" Requires="a14">
            <p:sp>
              <p:nvSpPr>
                <p:cNvPr id="392" name="ZoneTexte 60"/>
                <p:cNvSpPr txBox="1"/>
                <p:nvPr/>
              </p:nvSpPr>
              <p:spPr>
                <a:xfrm>
                  <a:off x="7681320" y="2360880"/>
                  <a:ext cx="456120" cy="25956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393" name="ZoneTexte 61"/>
                <p:cNvSpPr txBox="1"/>
                <p:nvPr/>
              </p:nvSpPr>
              <p:spPr>
                <a:xfrm>
                  <a:off x="8364960" y="2371320"/>
                  <a:ext cx="584280" cy="25956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</p:grpSp>
      <p:sp>
        <p:nvSpPr>
          <p:cNvPr id="394" name="ZoneTexte 63"/>
          <p:cNvSpPr/>
          <p:nvPr/>
        </p:nvSpPr>
        <p:spPr>
          <a:xfrm>
            <a:off x="7000200" y="268164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395" name="ZoneTexte 65"/>
          <p:cNvSpPr/>
          <p:nvPr/>
        </p:nvSpPr>
        <p:spPr>
          <a:xfrm>
            <a:off x="7719120" y="310536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1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396" name="ZoneTexte 66"/>
          <p:cNvSpPr/>
          <p:nvPr/>
        </p:nvSpPr>
        <p:spPr>
          <a:xfrm>
            <a:off x="8432640" y="311796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7</a:t>
            </a:r>
            <a:endParaRPr b="0" lang="fr-FR" sz="2400" spc="-1" strike="noStrike">
              <a:latin typeface="Arial"/>
            </a:endParaRPr>
          </a:p>
        </p:txBody>
      </p:sp>
      <p:cxnSp>
        <p:nvCxnSpPr>
          <p:cNvPr id="397" name="Connecteur droit avec flèche 11"/>
          <p:cNvCxnSpPr/>
          <p:nvPr/>
        </p:nvCxnSpPr>
        <p:spPr>
          <a:xfrm>
            <a:off x="8021160" y="2942280"/>
            <a:ext cx="453240" cy="34632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  <p:cxnSp>
        <p:nvCxnSpPr>
          <p:cNvPr id="398" name="Connecteur droit avec flèche 12"/>
          <p:cNvCxnSpPr/>
          <p:nvPr/>
        </p:nvCxnSpPr>
        <p:spPr>
          <a:xfrm>
            <a:off x="7265160" y="2964960"/>
            <a:ext cx="453240" cy="346320"/>
          </a:xfrm>
          <a:prstGeom prst="straightConnector1">
            <a:avLst/>
          </a:prstGeom>
          <a:ln w="0">
            <a:solidFill>
              <a:srgbClr val="b74391"/>
            </a:solidFill>
            <a:tailEnd len="med" type="triangle" w="med"/>
          </a:ln>
        </p:spPr>
      </p:cxnSp>
      <p:sp>
        <p:nvSpPr>
          <p:cNvPr id="399" name="ZoneTexte 67"/>
          <p:cNvSpPr/>
          <p:nvPr/>
        </p:nvSpPr>
        <p:spPr>
          <a:xfrm>
            <a:off x="7349040" y="2873520"/>
            <a:ext cx="26928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b74391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400" name="ZoneTexte 68"/>
          <p:cNvSpPr/>
          <p:nvPr/>
        </p:nvSpPr>
        <p:spPr>
          <a:xfrm>
            <a:off x="7686720" y="269100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7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401" name="ZoneTexte 69"/>
          <p:cNvSpPr/>
          <p:nvPr/>
        </p:nvSpPr>
        <p:spPr>
          <a:xfrm>
            <a:off x="7004160" y="3082680"/>
            <a:ext cx="316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b74391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402" name="ZoneTexte 70"/>
          <p:cNvSpPr/>
          <p:nvPr/>
        </p:nvSpPr>
        <p:spPr>
          <a:xfrm>
            <a:off x="7371000" y="2516400"/>
            <a:ext cx="26928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403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04" name="ZoneTexte 76"/>
          <p:cNvSpPr/>
          <p:nvPr/>
        </p:nvSpPr>
        <p:spPr>
          <a:xfrm>
            <a:off x="720000" y="2699640"/>
            <a:ext cx="323964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20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3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+ 9</a:t>
            </a:r>
            <a:r>
              <a:rPr b="0" lang="fr-FR" sz="4400" spc="-1" strike="noStrike">
                <a:solidFill>
                  <a:srgbClr val="4472c4"/>
                </a:solidFill>
                <a:latin typeface="Calibri"/>
                <a:ea typeface="DejaVu Sans"/>
              </a:rPr>
              <a:t>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3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405" name="Groupe 11"/>
          <p:cNvGrpSpPr/>
          <p:nvPr/>
        </p:nvGrpSpPr>
        <p:grpSpPr>
          <a:xfrm>
            <a:off x="1113840" y="3419640"/>
            <a:ext cx="762840" cy="793080"/>
            <a:chOff x="1113840" y="3419640"/>
            <a:chExt cx="762840" cy="793080"/>
          </a:xfrm>
        </p:grpSpPr>
        <p:cxnSp>
          <p:nvCxnSpPr>
            <p:cNvPr id="406" name="Connecteur droit 9"/>
            <p:cNvCxnSpPr/>
            <p:nvPr/>
          </p:nvCxnSpPr>
          <p:spPr>
            <a:xfrm flipV="1">
              <a:off x="1447920" y="3419640"/>
              <a:ext cx="429120" cy="7826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407" name="Connecteur droit 10"/>
            <p:cNvCxnSpPr/>
            <p:nvPr/>
          </p:nvCxnSpPr>
          <p:spPr>
            <a:xfrm>
              <a:off x="1113840" y="3419640"/>
              <a:ext cx="335520" cy="7934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grpSp>
        <p:nvGrpSpPr>
          <p:cNvPr id="408" name="Groupe 16"/>
          <p:cNvGrpSpPr/>
          <p:nvPr/>
        </p:nvGrpSpPr>
        <p:grpSpPr>
          <a:xfrm>
            <a:off x="1440000" y="2159640"/>
            <a:ext cx="1800360" cy="623880"/>
            <a:chOff x="1440000" y="2159640"/>
            <a:chExt cx="1800360" cy="623880"/>
          </a:xfrm>
        </p:grpSpPr>
        <p:cxnSp>
          <p:nvCxnSpPr>
            <p:cNvPr id="409" name="Connecteur droit 11"/>
            <p:cNvCxnSpPr/>
            <p:nvPr/>
          </p:nvCxnSpPr>
          <p:spPr>
            <a:xfrm>
              <a:off x="2339640" y="2168280"/>
              <a:ext cx="901080" cy="61560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  <p:cxnSp>
          <p:nvCxnSpPr>
            <p:cNvPr id="410" name="Connecteur droit 12"/>
            <p:cNvCxnSpPr/>
            <p:nvPr/>
          </p:nvCxnSpPr>
          <p:spPr>
            <a:xfrm flipV="1">
              <a:off x="1440000" y="2159640"/>
              <a:ext cx="901440" cy="61452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</p:grpSp>
      <p:sp>
        <p:nvSpPr>
          <p:cNvPr id="411" name="ZoneTexte 77"/>
          <p:cNvSpPr/>
          <p:nvPr/>
        </p:nvSpPr>
        <p:spPr>
          <a:xfrm>
            <a:off x="1196640" y="4098960"/>
            <a:ext cx="2403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60   +   27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412" name="Groupe 17"/>
          <p:cNvGrpSpPr/>
          <p:nvPr/>
        </p:nvGrpSpPr>
        <p:grpSpPr>
          <a:xfrm>
            <a:off x="1620000" y="4859640"/>
            <a:ext cx="1440360" cy="762120"/>
            <a:chOff x="1620000" y="4859640"/>
            <a:chExt cx="1440360" cy="762120"/>
          </a:xfrm>
        </p:grpSpPr>
        <p:cxnSp>
          <p:nvCxnSpPr>
            <p:cNvPr id="413" name="Connecteur droit 13"/>
            <p:cNvCxnSpPr/>
            <p:nvPr/>
          </p:nvCxnSpPr>
          <p:spPr>
            <a:xfrm flipV="1">
              <a:off x="2339640" y="4859640"/>
              <a:ext cx="721080" cy="75168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414" name="Connecteur droit 14"/>
            <p:cNvCxnSpPr/>
            <p:nvPr/>
          </p:nvCxnSpPr>
          <p:spPr>
            <a:xfrm>
              <a:off x="1620000" y="4870800"/>
              <a:ext cx="721080" cy="75132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sp>
        <p:nvSpPr>
          <p:cNvPr id="415" name="ZoneTexte 78"/>
          <p:cNvSpPr/>
          <p:nvPr/>
        </p:nvSpPr>
        <p:spPr>
          <a:xfrm>
            <a:off x="1980000" y="5539680"/>
            <a:ext cx="90000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87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416" name="Groupe 18"/>
          <p:cNvGrpSpPr/>
          <p:nvPr/>
        </p:nvGrpSpPr>
        <p:grpSpPr>
          <a:xfrm>
            <a:off x="2880000" y="3419640"/>
            <a:ext cx="762840" cy="793080"/>
            <a:chOff x="2880000" y="3419640"/>
            <a:chExt cx="762840" cy="793080"/>
          </a:xfrm>
        </p:grpSpPr>
        <p:cxnSp>
          <p:nvCxnSpPr>
            <p:cNvPr id="417" name="Connecteur droit 15"/>
            <p:cNvCxnSpPr/>
            <p:nvPr/>
          </p:nvCxnSpPr>
          <p:spPr>
            <a:xfrm flipV="1">
              <a:off x="3214080" y="3419640"/>
              <a:ext cx="429120" cy="7826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418" name="Connecteur droit 16"/>
            <p:cNvCxnSpPr/>
            <p:nvPr/>
          </p:nvCxnSpPr>
          <p:spPr>
            <a:xfrm>
              <a:off x="2880000" y="3419640"/>
              <a:ext cx="335520" cy="7934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sp>
        <p:nvSpPr>
          <p:cNvPr id="419" name="ZoneTexte 79"/>
          <p:cNvSpPr/>
          <p:nvPr/>
        </p:nvSpPr>
        <p:spPr>
          <a:xfrm>
            <a:off x="1080000" y="1399680"/>
            <a:ext cx="287964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(20 + 9)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3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420" name="ZoneTexte 85"/>
          <p:cNvSpPr/>
          <p:nvPr/>
        </p:nvSpPr>
        <p:spPr>
          <a:xfrm>
            <a:off x="1620000" y="539640"/>
            <a:ext cx="19861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29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3</a:t>
            </a:r>
            <a:endParaRPr b="0" lang="fr-FR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412" dur="indefinite" restart="never" nodeType="tmRoot">
          <p:childTnLst>
            <p:seq>
              <p:cTn id="413" dur="indefinite" nodeType="mainSeq">
                <p:childTnLst>
                  <p:par>
                    <p:cTn id="414" fill="hold">
                      <p:stCondLst>
                        <p:cond delay="indefinite"/>
                      </p:stCondLst>
                      <p:childTnLst>
                        <p:par>
                          <p:cTn id="415" fill="hold">
                            <p:stCondLst>
                              <p:cond delay="0"/>
                            </p:stCondLst>
                            <p:childTnLst>
                              <p:par>
                                <p:cTn id="41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18" dur="500"/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9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21" dur="50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2" fill="hold">
                      <p:stCondLst>
                        <p:cond delay="indefinite"/>
                      </p:stCondLst>
                      <p:childTnLst>
                        <p:par>
                          <p:cTn id="423" fill="hold">
                            <p:stCondLst>
                              <p:cond delay="0"/>
                            </p:stCondLst>
                            <p:childTnLst>
                              <p:par>
                                <p:cTn id="42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26" dur="500"/>
                                        <p:tgtEl>
                                          <p:spTgt spid="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7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29" dur="500"/>
                                        <p:tgtEl>
                                          <p:spTgt spid="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0" fill="hold">
                      <p:stCondLst>
                        <p:cond delay="indefinite"/>
                      </p:stCondLst>
                      <p:childTnLst>
                        <p:par>
                          <p:cTn id="431" fill="hold">
                            <p:stCondLst>
                              <p:cond delay="0"/>
                            </p:stCondLst>
                            <p:childTnLst>
                              <p:par>
                                <p:cTn id="43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34" dur="50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5" fill="hold">
                      <p:stCondLst>
                        <p:cond delay="indefinite"/>
                      </p:stCondLst>
                      <p:childTnLst>
                        <p:par>
                          <p:cTn id="436" fill="hold">
                            <p:stCondLst>
                              <p:cond delay="0"/>
                            </p:stCondLst>
                            <p:childTnLst>
                              <p:par>
                                <p:cTn id="43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39" dur="500"/>
                                        <p:tgtEl>
                                          <p:spTgt spid="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0" fill="hold">
                      <p:stCondLst>
                        <p:cond delay="indefinite"/>
                      </p:stCondLst>
                      <p:childTnLst>
                        <p:par>
                          <p:cTn id="441" fill="hold">
                            <p:stCondLst>
                              <p:cond delay="0"/>
                            </p:stCondLst>
                            <p:childTnLst>
                              <p:par>
                                <p:cTn id="44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44" dur="5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5" fill="hold">
                      <p:stCondLst>
                        <p:cond delay="indefinite"/>
                      </p:stCondLst>
                      <p:childTnLst>
                        <p:par>
                          <p:cTn id="446" fill="hold">
                            <p:stCondLst>
                              <p:cond delay="0"/>
                            </p:stCondLst>
                            <p:childTnLst>
                              <p:par>
                                <p:cTn id="44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9" fill="hold">
                      <p:stCondLst>
                        <p:cond delay="indefinite"/>
                      </p:stCondLst>
                      <p:childTnLst>
                        <p:par>
                          <p:cTn id="450" fill="hold">
                            <p:stCondLst>
                              <p:cond delay="0"/>
                            </p:stCondLst>
                            <p:childTnLst>
                              <p:par>
                                <p:cTn id="45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5" fill="hold">
                      <p:stCondLst>
                        <p:cond delay="indefinite"/>
                      </p:stCondLst>
                      <p:childTnLst>
                        <p:par>
                          <p:cTn id="456" fill="hold">
                            <p:stCondLst>
                              <p:cond delay="0"/>
                            </p:stCondLst>
                            <p:childTnLst>
                              <p:par>
                                <p:cTn id="45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3" fill="hold">
                      <p:stCondLst>
                        <p:cond delay="indefinite"/>
                      </p:stCondLst>
                      <p:childTnLst>
                        <p:par>
                          <p:cTn id="464" fill="hold">
                            <p:stCondLst>
                              <p:cond delay="0"/>
                            </p:stCondLst>
                            <p:childTnLst>
                              <p:par>
                                <p:cTn id="46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44</TotalTime>
  <Application>LibreOffice/7.4.1.2$Windows_X86_64 LibreOffice_project/3c58a8f3a960df8bc8fd77b461821e42c061c5f0</Application>
  <AppVersion>15.0000</AppVersion>
  <Words>179</Words>
  <Paragraphs>70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2026-03-29T13:55:01Z</dcterms:modified>
  <cp:revision>85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7</vt:i4>
  </property>
</Properties>
</file>